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26" r:id="rId2"/>
    <p:sldId id="325" r:id="rId3"/>
    <p:sldId id="257" r:id="rId4"/>
    <p:sldId id="258" r:id="rId5"/>
    <p:sldId id="259" r:id="rId6"/>
    <p:sldId id="265" r:id="rId7"/>
    <p:sldId id="266" r:id="rId8"/>
    <p:sldId id="268" r:id="rId9"/>
    <p:sldId id="270" r:id="rId10"/>
    <p:sldId id="271" r:id="rId11"/>
    <p:sldId id="272" r:id="rId12"/>
    <p:sldId id="319" r:id="rId13"/>
    <p:sldId id="303" r:id="rId14"/>
    <p:sldId id="304" r:id="rId15"/>
    <p:sldId id="275" r:id="rId16"/>
    <p:sldId id="280" r:id="rId17"/>
    <p:sldId id="281" r:id="rId18"/>
    <p:sldId id="306" r:id="rId19"/>
    <p:sldId id="315" r:id="rId20"/>
    <p:sldId id="313" r:id="rId21"/>
    <p:sldId id="314" r:id="rId22"/>
    <p:sldId id="282" r:id="rId23"/>
    <p:sldId id="284" r:id="rId24"/>
    <p:sldId id="318" r:id="rId25"/>
    <p:sldId id="286" r:id="rId26"/>
    <p:sldId id="316" r:id="rId27"/>
    <p:sldId id="323" r:id="rId28"/>
    <p:sldId id="317" r:id="rId29"/>
    <p:sldId id="296" r:id="rId30"/>
    <p:sldId id="297" r:id="rId31"/>
    <p:sldId id="298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96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324046-EF22-4E00-A778-B4782DDCF3C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96F20D-3195-43BD-BD81-3D3D8110C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49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789C9A-AAFB-417F-A9F0-97BE0C197791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0B99C8-A894-4828-A607-223EC86BD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5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PEFA – Public Expenditure Financial Accountability review. CTMS – Central</a:t>
            </a:r>
            <a:r>
              <a:rPr lang="en-US" baseline="0" dirty="0" smtClean="0"/>
              <a:t> </a:t>
            </a:r>
            <a:r>
              <a:rPr lang="en-US" dirty="0" smtClean="0"/>
              <a:t> Treasury</a:t>
            </a:r>
            <a:r>
              <a:rPr lang="en-US" baseline="0" dirty="0" smtClean="0"/>
              <a:t> Management Sys. IFMIS- Integrated Financial Information Management 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B99C8-A894-4828-A607-223EC86BD1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4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– coherent groupings of core functions/group of core services intended to achieve a common purpose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2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Inputs – resources used to carrying</a:t>
            </a:r>
            <a:r>
              <a:rPr lang="en-US" baseline="0" dirty="0" smtClean="0"/>
              <a:t> out of </a:t>
            </a:r>
            <a:r>
              <a:rPr lang="en-US" baseline="0" dirty="0" err="1" smtClean="0"/>
              <a:t>activiities</a:t>
            </a:r>
            <a:r>
              <a:rPr lang="en-US" baseline="0" dirty="0" smtClean="0"/>
              <a:t> to produce outputs e.g. money, no. employees, salaries, maintenance cost, book costs</a:t>
            </a:r>
          </a:p>
          <a:p>
            <a:r>
              <a:rPr lang="en-US" baseline="0" dirty="0" smtClean="0"/>
              <a:t>Outputs – goods or services provided resulting from the intervention e.g. no. test admin, no. children taught, no school lunches provided</a:t>
            </a:r>
          </a:p>
          <a:p>
            <a:r>
              <a:rPr lang="en-US" baseline="0" dirty="0" smtClean="0"/>
              <a:t>Efficiency – ratio between inputs and the outputs gained from the inputs e.g. cost per school lunch, cost per English test admin., sec student/teacher ratio</a:t>
            </a:r>
          </a:p>
          <a:p>
            <a:r>
              <a:rPr lang="en-US" baseline="0" dirty="0" smtClean="0"/>
              <a:t>Outcomes – changes brought about by </a:t>
            </a:r>
            <a:r>
              <a:rPr lang="en-US" baseline="0" dirty="0" err="1" smtClean="0"/>
              <a:t>govt</a:t>
            </a:r>
            <a:r>
              <a:rPr lang="en-US" baseline="0" dirty="0" smtClean="0"/>
              <a:t> interventions, expressed as changes upon the </a:t>
            </a:r>
            <a:r>
              <a:rPr lang="en-US" baseline="0" dirty="0" err="1" smtClean="0"/>
              <a:t>programme’s</a:t>
            </a:r>
            <a:r>
              <a:rPr lang="en-US" baseline="0" dirty="0" smtClean="0"/>
              <a:t> target – </a:t>
            </a:r>
            <a:r>
              <a:rPr lang="en-US" baseline="0" dirty="0" err="1" smtClean="0"/>
              <a:t>indivdls</a:t>
            </a:r>
            <a:r>
              <a:rPr lang="en-US" baseline="0" dirty="0" smtClean="0"/>
              <a:t>, society at large </a:t>
            </a:r>
            <a:r>
              <a:rPr lang="en-US" baseline="0" dirty="0" err="1" smtClean="0"/>
              <a:t>e.g</a:t>
            </a:r>
            <a:r>
              <a:rPr lang="en-US" baseline="0" dirty="0" smtClean="0"/>
              <a:t> adult literacy rate, secondary graduation rate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Inputs – resources used to carrying</a:t>
            </a:r>
            <a:r>
              <a:rPr lang="en-US" baseline="0" dirty="0" smtClean="0"/>
              <a:t> out of </a:t>
            </a:r>
            <a:r>
              <a:rPr lang="en-US" baseline="0" dirty="0" err="1" smtClean="0"/>
              <a:t>activiities</a:t>
            </a:r>
            <a:r>
              <a:rPr lang="en-US" baseline="0" dirty="0" smtClean="0"/>
              <a:t> to produce outputs e.g. money, no. employees, salaries, maintenance cost, book costs</a:t>
            </a:r>
          </a:p>
          <a:p>
            <a:r>
              <a:rPr lang="en-US" baseline="0" dirty="0" smtClean="0"/>
              <a:t>Outputs – goods or services provided resulting from the intervention e.g. no. test admin, no. children taught, no school lunches provided</a:t>
            </a:r>
          </a:p>
          <a:p>
            <a:r>
              <a:rPr lang="en-US" baseline="0" dirty="0" smtClean="0"/>
              <a:t>Efficiency – ratio between inputs and the outputs gained from the inputs e.g. cost per school lunch, cost per English test admin., sec student/teacher ratio</a:t>
            </a:r>
          </a:p>
          <a:p>
            <a:r>
              <a:rPr lang="en-US" baseline="0" dirty="0" smtClean="0"/>
              <a:t>Outcomes – changes brought about by </a:t>
            </a:r>
            <a:r>
              <a:rPr lang="en-US" baseline="0" dirty="0" err="1" smtClean="0"/>
              <a:t>govt</a:t>
            </a:r>
            <a:r>
              <a:rPr lang="en-US" baseline="0" dirty="0" smtClean="0"/>
              <a:t> interventions, expressed as changes upon the </a:t>
            </a:r>
            <a:r>
              <a:rPr lang="en-US" baseline="0" dirty="0" err="1" smtClean="0"/>
              <a:t>programme’s</a:t>
            </a:r>
            <a:r>
              <a:rPr lang="en-US" baseline="0" dirty="0" smtClean="0"/>
              <a:t> target – </a:t>
            </a:r>
            <a:r>
              <a:rPr lang="en-US" baseline="0" dirty="0" err="1" smtClean="0"/>
              <a:t>indivdls</a:t>
            </a:r>
            <a:r>
              <a:rPr lang="en-US" baseline="0" dirty="0" smtClean="0"/>
              <a:t>, society at large </a:t>
            </a:r>
            <a:r>
              <a:rPr lang="en-US" baseline="0" dirty="0" err="1" smtClean="0"/>
              <a:t>e.g</a:t>
            </a:r>
            <a:r>
              <a:rPr lang="en-US" baseline="0" dirty="0" smtClean="0"/>
              <a:t> adult literacy rate, secondary graduation rate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D69E426-8694-455C-AE05-6060A231BC23}" type="datetime1">
              <a:rPr lang="en-US" smtClean="0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3BCC13-0BAD-4513-992F-F2826BA3A65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6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0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17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447800"/>
            <a:ext cx="8382000" cy="533400"/>
          </a:xfrm>
        </p:spPr>
        <p:txBody>
          <a:bodyPr/>
          <a:lstStyle>
            <a:lvl1pPr>
              <a:defRPr sz="3200"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2057400"/>
            <a:ext cx="7772400" cy="419100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800" u="none" baseline="0"/>
            </a:lvl1pPr>
            <a:lvl2pPr>
              <a:spcBef>
                <a:spcPts val="600"/>
              </a:spcBef>
              <a:spcAft>
                <a:spcPts val="600"/>
              </a:spcAft>
              <a:defRPr baseline="0"/>
            </a:lvl2pPr>
          </a:lstStyle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  <a:p>
            <a:pPr lvl="0"/>
            <a:r>
              <a:rPr lang="en-US" dirty="0" smtClean="0"/>
              <a:t>Content here.</a:t>
            </a:r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0065B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latin typeface="+mj-lt"/>
              </a:defRPr>
            </a:lvl1pPr>
          </a:lstStyle>
          <a:p>
            <a:fld id="{3EDD3FD9-E5C1-41FA-B5F2-171A6D8F58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0" y="1213512"/>
            <a:ext cx="155448" cy="5641848"/>
          </a:xfrm>
          <a:prstGeom prst="rect">
            <a:avLst/>
          </a:prstGeom>
          <a:solidFill>
            <a:srgbClr val="F9D6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" name="Picture 22" descr="moflogo copy (2)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01" y="65567"/>
            <a:ext cx="1786928" cy="990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3"/>
          <p:cNvSpPr txBox="1"/>
          <p:nvPr userDrawn="1"/>
        </p:nvSpPr>
        <p:spPr>
          <a:xfrm>
            <a:off x="3613959" y="354148"/>
            <a:ext cx="5255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b="1" i="0" kern="1200" baseline="0" dirty="0" smtClean="0">
                <a:solidFill>
                  <a:srgbClr val="0065B0"/>
                </a:solidFill>
                <a:latin typeface="+mj-lt"/>
                <a:ea typeface="+mn-ea"/>
                <a:cs typeface="+mn-cs"/>
              </a:rPr>
              <a:t>Ministry of Finance and the Public Service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00" i="1" kern="1200" baseline="0" dirty="0" smtClean="0">
                <a:solidFill>
                  <a:srgbClr val="0065B0"/>
                </a:solidFill>
                <a:latin typeface="+mj-lt"/>
                <a:ea typeface="+mn-ea"/>
                <a:cs typeface="+mn-cs"/>
              </a:rPr>
              <a:t>Fairness,</a:t>
            </a:r>
            <a:r>
              <a:rPr lang="en-US" sz="1000" kern="1200" baseline="0" dirty="0" smtClean="0">
                <a:solidFill>
                  <a:srgbClr val="0065B0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1000" i="1" kern="1200" baseline="0" dirty="0" smtClean="0">
                <a:solidFill>
                  <a:srgbClr val="0065B0"/>
                </a:solidFill>
                <a:latin typeface="+mj-lt"/>
                <a:ea typeface="+mn-ea"/>
                <a:cs typeface="+mn-cs"/>
              </a:rPr>
              <a:t>Integrity, Teamwork, Transparency, Excellence, Accountability, Mutual Respect</a:t>
            </a:r>
            <a:endParaRPr lang="en-US" sz="1000" i="1" kern="1200" dirty="0">
              <a:solidFill>
                <a:srgbClr val="0065B0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12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7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5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5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1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2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5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6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99A5C-39DD-4FE4-B74E-5159DDB8A7D7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1E66-3EA3-4900-BC6B-DEF1E409D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1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8382000" cy="198120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00B0F0"/>
                </a:solidFill>
              </a:rPr>
              <a:t>IMPLEMENTING </a:t>
            </a:r>
            <a:r>
              <a:rPr lang="en-US" sz="4400" b="1" dirty="0" smtClean="0">
                <a:solidFill>
                  <a:srgbClr val="00B0F0"/>
                </a:solidFill>
              </a:rPr>
              <a:t>MEDIUM-TERM </a:t>
            </a:r>
            <a:r>
              <a:rPr lang="en-US" sz="4400" b="1" dirty="0">
                <a:solidFill>
                  <a:srgbClr val="00B0F0"/>
                </a:solidFill>
              </a:rPr>
              <a:t>RESULTS BASED </a:t>
            </a:r>
            <a:r>
              <a:rPr lang="en-US" sz="4400" b="1" dirty="0" smtClean="0">
                <a:solidFill>
                  <a:srgbClr val="00B0F0"/>
                </a:solidFill>
              </a:rPr>
              <a:t>BUDGETING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in</a:t>
            </a:r>
            <a:br>
              <a:rPr lang="en-US" b="1" dirty="0" smtClean="0"/>
            </a:br>
            <a:r>
              <a:rPr lang="en-US" b="1" dirty="0" smtClean="0"/>
              <a:t> Central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800"/>
            <a:ext cx="7772400" cy="2514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The Road to Performance-Oriented Budgeting</a:t>
            </a:r>
          </a:p>
          <a:p>
            <a:pPr marL="0" indent="0" algn="ctr">
              <a:buNone/>
            </a:pPr>
            <a:r>
              <a:rPr lang="en-US" sz="1800" b="1" dirty="0" smtClean="0"/>
              <a:t>August 20, 2019</a:t>
            </a:r>
          </a:p>
          <a:p>
            <a:pPr marL="0" indent="0" algn="ctr">
              <a:buNone/>
            </a:pPr>
            <a:r>
              <a:rPr lang="en-US" sz="1800" b="1" dirty="0" smtClean="0"/>
              <a:t>Marcia Faulknor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4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467600" cy="508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5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5B0"/>
                </a:solidFill>
              </a:rPr>
              <a:t>Results </a:t>
            </a:r>
            <a:r>
              <a:rPr lang="en-US" sz="2800" b="1" dirty="0" smtClean="0">
                <a:solidFill>
                  <a:srgbClr val="0065B0"/>
                </a:solidFill>
              </a:rPr>
              <a:t>Chain Framework - MDAs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934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58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Results Chain Framework: </a:t>
            </a:r>
            <a:r>
              <a:rPr lang="en-US" sz="2800" b="1" dirty="0" smtClean="0">
                <a:solidFill>
                  <a:srgbClr val="00B050"/>
                </a:solidFill>
              </a:rPr>
              <a:t>Status -MOEYI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Developed and submitted by MOEYI</a:t>
            </a:r>
          </a:p>
          <a:p>
            <a:pPr lvl="1"/>
            <a:r>
              <a:rPr lang="en-US" sz="2600" b="1" dirty="0" smtClean="0"/>
              <a:t>Programmes</a:t>
            </a:r>
            <a:r>
              <a:rPr lang="en-US" sz="2600" dirty="0" smtClean="0"/>
              <a:t> linked to </a:t>
            </a:r>
            <a:r>
              <a:rPr lang="en-US" sz="2600" b="1" dirty="0"/>
              <a:t>S</a:t>
            </a:r>
            <a:r>
              <a:rPr lang="en-US" sz="2600" b="1" dirty="0" smtClean="0"/>
              <a:t>trategic objectives </a:t>
            </a:r>
            <a:r>
              <a:rPr lang="en-US" sz="2600" dirty="0" smtClean="0"/>
              <a:t>(19)</a:t>
            </a:r>
          </a:p>
          <a:p>
            <a:pPr lvl="1"/>
            <a:r>
              <a:rPr lang="en-US" sz="2600" dirty="0" smtClean="0"/>
              <a:t>Objectives aligned to </a:t>
            </a:r>
            <a:r>
              <a:rPr lang="en-US" sz="2600" b="1" dirty="0" smtClean="0"/>
              <a:t>MTF National/Sector Strategies</a:t>
            </a:r>
          </a:p>
          <a:p>
            <a:pPr lvl="1"/>
            <a:r>
              <a:rPr lang="en-US" sz="2600" dirty="0" smtClean="0"/>
              <a:t>Linked relevant </a:t>
            </a:r>
            <a:r>
              <a:rPr lang="en-US" sz="2600" b="1" dirty="0" smtClean="0"/>
              <a:t>National Outcome</a:t>
            </a:r>
          </a:p>
          <a:p>
            <a:pPr lvl="1"/>
            <a:r>
              <a:rPr lang="en-US" sz="2600" dirty="0" smtClean="0"/>
              <a:t>Linked relevant </a:t>
            </a:r>
            <a:r>
              <a:rPr lang="en-US" sz="2600" b="1" dirty="0" smtClean="0"/>
              <a:t>National Goal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9462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3820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65B0"/>
                </a:solidFill>
              </a:rPr>
              <a:t>Budget </a:t>
            </a:r>
            <a:r>
              <a:rPr lang="en-US" sz="2800" b="1" dirty="0" err="1" smtClean="0">
                <a:solidFill>
                  <a:srgbClr val="0065B0"/>
                </a:solidFill>
              </a:rPr>
              <a:t>Programme</a:t>
            </a:r>
            <a:r>
              <a:rPr lang="en-US" sz="2800" b="1" dirty="0" smtClean="0">
                <a:solidFill>
                  <a:srgbClr val="0065B0"/>
                </a:solidFill>
              </a:rPr>
              <a:t> </a:t>
            </a:r>
            <a:r>
              <a:rPr lang="en-US" sz="2800" b="1" dirty="0" err="1" smtClean="0">
                <a:solidFill>
                  <a:srgbClr val="0065B0"/>
                </a:solidFill>
              </a:rPr>
              <a:t>Rationalisation</a:t>
            </a:r>
            <a:r>
              <a:rPr lang="en-US" sz="2800" dirty="0" smtClean="0">
                <a:solidFill>
                  <a:srgbClr val="0065B0"/>
                </a:solidFill>
              </a:rPr>
              <a:t>: </a:t>
            </a:r>
            <a:r>
              <a:rPr lang="en-US" sz="2800" dirty="0">
                <a:solidFill>
                  <a:srgbClr val="0065B0"/>
                </a:solidFill>
              </a:rPr>
              <a:t/>
            </a:r>
            <a:br>
              <a:rPr lang="en-US" sz="2800" dirty="0">
                <a:solidFill>
                  <a:srgbClr val="0065B0"/>
                </a:solidFill>
              </a:rPr>
            </a:br>
            <a:r>
              <a:rPr lang="en-US" sz="1800" dirty="0">
                <a:solidFill>
                  <a:srgbClr val="0065B0"/>
                </a:solidFill>
              </a:rPr>
              <a:t>Selected Core Underlying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495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b="1" dirty="0" err="1" smtClean="0"/>
              <a:t>Programme</a:t>
            </a:r>
            <a:r>
              <a:rPr lang="en-US" sz="1600" b="1" dirty="0" smtClean="0"/>
              <a:t> </a:t>
            </a:r>
            <a:r>
              <a:rPr lang="en-US" sz="1600" dirty="0" smtClean="0"/>
              <a:t>– coherent grouping of core functions/groups of core services or interventions intended to achieve a common purpose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Mandate </a:t>
            </a:r>
            <a:r>
              <a:rPr lang="en-US" sz="2000" b="1" dirty="0"/>
              <a:t>Orientation: Programmes </a:t>
            </a:r>
            <a:r>
              <a:rPr lang="en-US" sz="2000" dirty="0"/>
              <a:t>should reflect and translate the </a:t>
            </a:r>
            <a:r>
              <a:rPr lang="en-US" sz="2000" dirty="0" smtClean="0"/>
              <a:t>ministry’s mandate-what </a:t>
            </a:r>
            <a:r>
              <a:rPr lang="en-US" sz="2000" dirty="0"/>
              <a:t>the </a:t>
            </a:r>
            <a:r>
              <a:rPr lang="en-US" sz="2000" dirty="0" smtClean="0"/>
              <a:t>ministry </a:t>
            </a:r>
            <a:r>
              <a:rPr lang="en-US" sz="2000" dirty="0"/>
              <a:t>exists for </a:t>
            </a:r>
            <a:r>
              <a:rPr lang="en-US" sz="2000" dirty="0" smtClean="0"/>
              <a:t>(e.g. MOEYI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- Education and Training Services).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Coherent Functional Grouping: All functions </a:t>
            </a:r>
            <a:r>
              <a:rPr lang="en-US" sz="2000" dirty="0"/>
              <a:t>with the same </a:t>
            </a:r>
            <a:r>
              <a:rPr lang="en-US" sz="2000" b="1" dirty="0"/>
              <a:t>policy objective must be grouped under </a:t>
            </a:r>
            <a:r>
              <a:rPr lang="en-US" sz="2000" dirty="0"/>
              <a:t>a </a:t>
            </a:r>
            <a:r>
              <a:rPr lang="en-US" sz="2000" b="1" dirty="0"/>
              <a:t>single </a:t>
            </a:r>
            <a:r>
              <a:rPr lang="en-US" sz="2000" b="1" dirty="0" err="1"/>
              <a:t>programme</a:t>
            </a:r>
            <a:r>
              <a:rPr lang="en-US" sz="2000" dirty="0"/>
              <a:t>, regardless of revenue source.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err="1" smtClean="0"/>
              <a:t>Programme</a:t>
            </a:r>
            <a:r>
              <a:rPr lang="en-US" sz="2000" b="1" dirty="0" smtClean="0"/>
              <a:t> </a:t>
            </a:r>
            <a:r>
              <a:rPr lang="en-US" sz="2000" b="1" dirty="0"/>
              <a:t>Exclusivity: </a:t>
            </a:r>
            <a:r>
              <a:rPr lang="en-US" sz="2000" dirty="0"/>
              <a:t>A </a:t>
            </a:r>
            <a:r>
              <a:rPr lang="en-US" sz="2000" b="1" dirty="0" err="1"/>
              <a:t>programme</a:t>
            </a:r>
            <a:r>
              <a:rPr lang="en-US" sz="2000" dirty="0"/>
              <a:t> should not span multiple ministries.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Sense </a:t>
            </a:r>
            <a:r>
              <a:rPr lang="en-US" sz="2000" b="1" dirty="0"/>
              <a:t>of Purpose: </a:t>
            </a:r>
            <a:r>
              <a:rPr lang="en-US" sz="2000" dirty="0"/>
              <a:t>Programmes must at glance communicate their </a:t>
            </a:r>
            <a:r>
              <a:rPr lang="en-US" sz="2000" dirty="0" smtClean="0"/>
              <a:t>purposes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Unique </a:t>
            </a:r>
            <a:r>
              <a:rPr lang="en-US" sz="2000" b="1" dirty="0" err="1"/>
              <a:t>Programme</a:t>
            </a:r>
            <a:r>
              <a:rPr lang="en-US" sz="2000" b="1" dirty="0"/>
              <a:t> Identification: </a:t>
            </a:r>
            <a:r>
              <a:rPr lang="en-US" sz="2000" dirty="0"/>
              <a:t>Programmes must be </a:t>
            </a:r>
            <a:r>
              <a:rPr lang="en-US" sz="2000" b="1" dirty="0"/>
              <a:t>clearly differentiated </a:t>
            </a:r>
            <a:r>
              <a:rPr lang="en-US" sz="2000" dirty="0"/>
              <a:t>from one another both in </a:t>
            </a:r>
            <a:r>
              <a:rPr lang="en-US" sz="2000" b="1" dirty="0"/>
              <a:t>policy objective </a:t>
            </a:r>
            <a:r>
              <a:rPr lang="en-US" sz="2000" dirty="0"/>
              <a:t>and </a:t>
            </a:r>
            <a:r>
              <a:rPr lang="en-US" sz="2000" b="1" dirty="0" err="1" smtClean="0"/>
              <a:t>programme</a:t>
            </a:r>
            <a:r>
              <a:rPr lang="en-US" sz="2000" b="1" dirty="0" smtClean="0"/>
              <a:t> name</a:t>
            </a:r>
            <a:r>
              <a:rPr lang="en-US" sz="2000" dirty="0" smtClean="0"/>
              <a:t>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err="1" smtClean="0"/>
              <a:t>Programme</a:t>
            </a:r>
            <a:r>
              <a:rPr lang="en-US" sz="2000" b="1" dirty="0" smtClean="0"/>
              <a:t> Hierarchy: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must precede the sub-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600" dirty="0" smtClean="0"/>
              <a:t>Addresses </a:t>
            </a:r>
            <a:r>
              <a:rPr lang="en-US" sz="1600" dirty="0"/>
              <a:t>a strategic issue identified by the Govt. (i.e. H</a:t>
            </a:r>
            <a:r>
              <a:rPr lang="en-US" sz="1600" dirty="0" smtClean="0"/>
              <a:t>igher Education and Training)</a:t>
            </a:r>
            <a:endParaRPr lang="en-US" sz="16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600" dirty="0"/>
              <a:t>Broad in nature and scope than sub-</a:t>
            </a:r>
            <a:r>
              <a:rPr lang="en-US" sz="1600" dirty="0" err="1"/>
              <a:t>programme</a:t>
            </a:r>
            <a:endParaRPr lang="en-US" sz="16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600" dirty="0" smtClean="0"/>
              <a:t>Sub-</a:t>
            </a:r>
            <a:r>
              <a:rPr lang="en-US" sz="1600" dirty="0" err="1" smtClean="0"/>
              <a:t>programmes</a:t>
            </a:r>
            <a:r>
              <a:rPr lang="en-US" sz="1600" dirty="0" smtClean="0"/>
              <a:t> </a:t>
            </a:r>
            <a:r>
              <a:rPr lang="en-US" sz="1600" dirty="0"/>
              <a:t>bring the services/goods to the end user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48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48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4800" dirty="0"/>
          </a:p>
          <a:p>
            <a:pPr lvl="1">
              <a:buFont typeface="Wingdings" panose="05000000000000000000" pitchFamily="2" charset="2"/>
              <a:buChar char="v"/>
            </a:pPr>
            <a:endParaRPr lang="en-US" sz="6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3820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0065B0"/>
                </a:solidFill>
              </a:rPr>
              <a:t>Budget </a:t>
            </a:r>
            <a:r>
              <a:rPr lang="en-US" sz="2800" b="1" dirty="0" err="1">
                <a:solidFill>
                  <a:srgbClr val="0065B0"/>
                </a:solidFill>
              </a:rPr>
              <a:t>Programme</a:t>
            </a:r>
            <a:r>
              <a:rPr lang="en-US" sz="2800" b="1" dirty="0">
                <a:solidFill>
                  <a:srgbClr val="0065B0"/>
                </a:solidFill>
              </a:rPr>
              <a:t> </a:t>
            </a:r>
            <a:r>
              <a:rPr lang="en-US" sz="2800" b="1" dirty="0" err="1">
                <a:solidFill>
                  <a:srgbClr val="0065B0"/>
                </a:solidFill>
              </a:rPr>
              <a:t>Rationalisation</a:t>
            </a:r>
            <a:r>
              <a:rPr lang="en-US" sz="2800" dirty="0">
                <a:solidFill>
                  <a:srgbClr val="0065B0"/>
                </a:solidFill>
              </a:rPr>
              <a:t>: </a:t>
            </a:r>
            <a:br>
              <a:rPr lang="en-US" sz="2800" dirty="0">
                <a:solidFill>
                  <a:srgbClr val="0065B0"/>
                </a:solidFill>
              </a:rPr>
            </a:br>
            <a:r>
              <a:rPr lang="en-US" sz="1800" dirty="0">
                <a:solidFill>
                  <a:srgbClr val="0065B0"/>
                </a:solidFill>
              </a:rPr>
              <a:t>Selected Core Underlying Principles</a:t>
            </a:r>
            <a:endParaRPr lang="en-US" sz="2800" dirty="0">
              <a:solidFill>
                <a:srgbClr val="0065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495800"/>
          </a:xfrm>
        </p:spPr>
        <p:txBody>
          <a:bodyPr>
            <a:normAutofit fontScale="32500" lnSpcReduction="2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5600" b="1" dirty="0" err="1"/>
              <a:t>Programme</a:t>
            </a:r>
            <a:r>
              <a:rPr lang="en-US" sz="5600" b="1" dirty="0"/>
              <a:t> Classification: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5200" b="1" dirty="0" smtClean="0"/>
              <a:t>Support </a:t>
            </a:r>
            <a:r>
              <a:rPr lang="en-US" sz="5200" b="1" dirty="0" err="1" smtClean="0"/>
              <a:t>Programmmes</a:t>
            </a:r>
            <a:r>
              <a:rPr lang="en-US" sz="5200" b="1" dirty="0" smtClean="0"/>
              <a:t> </a:t>
            </a:r>
            <a:r>
              <a:rPr lang="en-US" sz="5200" dirty="0"/>
              <a:t>– provides </a:t>
            </a:r>
            <a:r>
              <a:rPr lang="en-US" sz="5200" b="1" dirty="0"/>
              <a:t>operational support </a:t>
            </a:r>
            <a:r>
              <a:rPr lang="en-US" sz="5200" dirty="0"/>
              <a:t>to the Service delivery </a:t>
            </a:r>
            <a:r>
              <a:rPr lang="en-US" sz="5200" dirty="0" err="1"/>
              <a:t>programme</a:t>
            </a:r>
            <a:r>
              <a:rPr lang="en-US" sz="5200" dirty="0"/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5200" b="1" dirty="0"/>
              <a:t>Service </a:t>
            </a:r>
            <a:r>
              <a:rPr lang="en-US" sz="5200" b="1" dirty="0" smtClean="0"/>
              <a:t>Delivery </a:t>
            </a:r>
            <a:r>
              <a:rPr lang="en-US" sz="5200" b="1" dirty="0"/>
              <a:t>P</a:t>
            </a:r>
            <a:r>
              <a:rPr lang="en-US" sz="5200" b="1" dirty="0" smtClean="0"/>
              <a:t>rogrammes </a:t>
            </a:r>
            <a:r>
              <a:rPr lang="en-US" sz="5200" dirty="0"/>
              <a:t>– focus on the  </a:t>
            </a:r>
            <a:r>
              <a:rPr lang="en-US" sz="5200" b="1" dirty="0"/>
              <a:t>reason for existence </a:t>
            </a:r>
            <a:r>
              <a:rPr lang="en-US" sz="5200" dirty="0"/>
              <a:t>of the ministry, specific to the ministry, represent Core Service </a:t>
            </a:r>
            <a:r>
              <a:rPr lang="en-US" sz="5200" dirty="0" smtClean="0"/>
              <a:t>Programmes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5200" dirty="0"/>
              <a:t>No mixing of Support and Service Delivery </a:t>
            </a:r>
            <a:r>
              <a:rPr lang="en-US" sz="5200" dirty="0" err="1" smtClean="0"/>
              <a:t>Programmes</a:t>
            </a:r>
            <a:r>
              <a:rPr lang="en-US" sz="5200" dirty="0" smtClean="0"/>
              <a:t>/Sub-</a:t>
            </a:r>
            <a:r>
              <a:rPr lang="en-US" sz="5200" dirty="0" err="1" smtClean="0"/>
              <a:t>Programmes</a:t>
            </a:r>
            <a:endParaRPr lang="en-US" sz="5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5600" b="1" dirty="0" err="1"/>
              <a:t>Programme</a:t>
            </a:r>
            <a:r>
              <a:rPr lang="en-US" sz="5600" b="1" dirty="0"/>
              <a:t> Naming: </a:t>
            </a:r>
            <a:r>
              <a:rPr lang="en-US" sz="5200" dirty="0"/>
              <a:t>Names must easily </a:t>
            </a:r>
            <a:r>
              <a:rPr lang="en-US" sz="5200" b="1" dirty="0"/>
              <a:t>communicate the </a:t>
            </a:r>
            <a:r>
              <a:rPr lang="en-US" sz="5200" b="1" dirty="0" smtClean="0"/>
              <a:t>purpose</a:t>
            </a:r>
            <a:r>
              <a:rPr lang="en-US" sz="5200" dirty="0" smtClean="0"/>
              <a:t>. No </a:t>
            </a:r>
            <a:r>
              <a:rPr lang="en-US" sz="5200" dirty="0"/>
              <a:t>use of nouns/pronouns etc.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5600" b="1" dirty="0" err="1"/>
              <a:t>Programme</a:t>
            </a:r>
            <a:r>
              <a:rPr lang="en-US" sz="5600" b="1" dirty="0"/>
              <a:t> Number: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5200" dirty="0"/>
              <a:t>Large ministries should have no more than 5 programmes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4800" dirty="0"/>
              <a:t>Exception: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4800" dirty="0"/>
              <a:t>MDAs with complex mandates and large budgets may exceptionally have </a:t>
            </a:r>
            <a:r>
              <a:rPr lang="en-US" sz="4800" dirty="0" smtClean="0"/>
              <a:t>more </a:t>
            </a:r>
            <a:r>
              <a:rPr lang="en-US" sz="4800" dirty="0"/>
              <a:t>than 5 programmes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5200" dirty="0" smtClean="0"/>
              <a:t>MDAs with fewer expenditures or a limited mandate may have fewer programmes</a:t>
            </a:r>
            <a:endParaRPr lang="en-US" sz="5200" dirty="0"/>
          </a:p>
          <a:p>
            <a:pPr lvl="2">
              <a:buFont typeface="Wingdings" panose="05000000000000000000" pitchFamily="2" charset="2"/>
              <a:buChar char="v"/>
            </a:pPr>
            <a:endParaRPr lang="en-US" sz="52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6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7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3820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0065B0"/>
                </a:solidFill>
              </a:rPr>
              <a:t>Budget </a:t>
            </a:r>
            <a:r>
              <a:rPr lang="en-US" sz="2800" b="1" dirty="0" err="1">
                <a:solidFill>
                  <a:srgbClr val="0065B0"/>
                </a:solidFill>
              </a:rPr>
              <a:t>Programme</a:t>
            </a:r>
            <a:r>
              <a:rPr lang="en-US" sz="2800" b="1" dirty="0">
                <a:solidFill>
                  <a:srgbClr val="0065B0"/>
                </a:solidFill>
              </a:rPr>
              <a:t> </a:t>
            </a:r>
            <a:r>
              <a:rPr lang="en-US" sz="2800" b="1" dirty="0" err="1">
                <a:solidFill>
                  <a:srgbClr val="0065B0"/>
                </a:solidFill>
              </a:rPr>
              <a:t>Rationalisation</a:t>
            </a:r>
            <a:r>
              <a:rPr lang="en-US" sz="2800" dirty="0">
                <a:solidFill>
                  <a:srgbClr val="0065B0"/>
                </a:solidFill>
              </a:rPr>
              <a:t>: </a:t>
            </a:r>
            <a:br>
              <a:rPr lang="en-US" sz="2800" dirty="0">
                <a:solidFill>
                  <a:srgbClr val="0065B0"/>
                </a:solidFill>
              </a:rPr>
            </a:br>
            <a:r>
              <a:rPr lang="en-US" sz="1800" dirty="0">
                <a:solidFill>
                  <a:srgbClr val="0065B0"/>
                </a:solidFill>
              </a:rPr>
              <a:t>Selected Core Underlying Principles</a:t>
            </a:r>
            <a:endParaRPr lang="en-US" sz="2800" dirty="0">
              <a:solidFill>
                <a:srgbClr val="0065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495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700" b="1" dirty="0" smtClean="0"/>
              <a:t>Ten </a:t>
            </a:r>
            <a:r>
              <a:rPr lang="en-US" sz="1700" b="1" dirty="0"/>
              <a:t>Percent (10%) of the MDA’s expenditure (10% Rule)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Programmes should not represent less than 10% of the MDA’s expenditure.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300" dirty="0" smtClean="0"/>
              <a:t>Proper </a:t>
            </a:r>
            <a:r>
              <a:rPr lang="en-US" sz="1300" dirty="0"/>
              <a:t>justification is required to do otherwise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6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Do </a:t>
            </a:r>
            <a:r>
              <a:rPr lang="en-US" sz="2800" b="1" dirty="0">
                <a:solidFill>
                  <a:schemeClr val="accent1"/>
                </a:solidFill>
              </a:rPr>
              <a:t>Programmes Meet Good Practice Criteria?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815116"/>
              </p:ext>
            </p:extLst>
          </p:nvPr>
        </p:nvGraphicFramePr>
        <p:xfrm>
          <a:off x="533400" y="2133600"/>
          <a:ext cx="8382000" cy="3962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503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6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Criteria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Yes/No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4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Are all functions of the MDA represented by the programme structure?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Does each programme link to a specific aspect of the overall mandate of the MDA?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7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Are the programmes mutually exclusive? i.e. no services/functions overlap?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Does the programme relate to a core function or to a subsidiary/non-core function within the MDA?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4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Can the costs for each programme be separately identified?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382000" cy="3048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Review – Do Programmes Meet Good Practice Criteria? </a:t>
            </a:r>
            <a:r>
              <a:rPr lang="en-US" sz="2800" b="1" dirty="0" smtClean="0">
                <a:solidFill>
                  <a:schemeClr val="accent1"/>
                </a:solidFill>
              </a:rPr>
              <a:t> Cont’d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075550"/>
              </p:ext>
            </p:extLst>
          </p:nvPr>
        </p:nvGraphicFramePr>
        <p:xfrm>
          <a:off x="533400" y="2018370"/>
          <a:ext cx="8382000" cy="46471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Criteria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Yes/No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Does the programme structure unnecessarily fragment the budget? Can the budget be implemented through the </a:t>
                      </a:r>
                      <a:r>
                        <a:rPr lang="en-GB" sz="1400" dirty="0" smtClean="0">
                          <a:effectLst/>
                        </a:rPr>
                        <a:t>programme </a:t>
                      </a:r>
                      <a:r>
                        <a:rPr lang="en-GB" sz="1400" dirty="0">
                          <a:effectLst/>
                        </a:rPr>
                        <a:t>structure?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8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Does each programme represent at least 10% of the MDAs total expenditure?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Is the programme objective or overall purpose unique (or distinct) from other programmes?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Will the programme structure remain stable over time, reflecting the mandate of the MDA?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Does the programme name readily describe what the programme does so that the public will have a sense of its purpose and/or what problems it addresses?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0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Is programme 1 appropriately named? If it is a standard programme 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1" marR="4608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3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65B0"/>
                </a:solidFill>
              </a:rPr>
              <a:t>Developing </a:t>
            </a:r>
            <a:r>
              <a:rPr lang="en-US" sz="2800" b="1" dirty="0" err="1" smtClean="0">
                <a:solidFill>
                  <a:srgbClr val="0065B0"/>
                </a:solidFill>
              </a:rPr>
              <a:t>Programme</a:t>
            </a:r>
            <a:r>
              <a:rPr lang="en-US" sz="2800" b="1" dirty="0" smtClean="0">
                <a:solidFill>
                  <a:srgbClr val="0065B0"/>
                </a:solidFill>
              </a:rPr>
              <a:t> and Sub-</a:t>
            </a:r>
            <a:r>
              <a:rPr lang="en-US" sz="2800" b="1" dirty="0" err="1" smtClean="0">
                <a:solidFill>
                  <a:srgbClr val="0065B0"/>
                </a:solidFill>
              </a:rPr>
              <a:t>Programme</a:t>
            </a:r>
            <a:r>
              <a:rPr lang="en-US" sz="2800" b="1" dirty="0" smtClean="0">
                <a:solidFill>
                  <a:srgbClr val="0065B0"/>
                </a:solidFill>
              </a:rPr>
              <a:t> Objectives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Identify the nature or type of services offered under each </a:t>
            </a:r>
            <a:r>
              <a:rPr lang="en-US" sz="1600" dirty="0" err="1"/>
              <a:t>programme</a:t>
            </a:r>
            <a:endParaRPr lang="en-US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Identify what </a:t>
            </a:r>
            <a:r>
              <a:rPr lang="en-US" sz="1600" b="1" dirty="0"/>
              <a:t>‘needs’ </a:t>
            </a:r>
            <a:r>
              <a:rPr lang="en-US" sz="1600" dirty="0"/>
              <a:t>ought to be met by services offered by the </a:t>
            </a:r>
            <a:r>
              <a:rPr lang="en-US" sz="1600" dirty="0" err="1"/>
              <a:t>programme</a:t>
            </a:r>
            <a:endParaRPr lang="en-US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Identify what will change by the meeting the needs </a:t>
            </a:r>
            <a:r>
              <a:rPr lang="en-US" sz="1600" b="1" dirty="0"/>
              <a:t>(The Desired Change).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Formulate an objective from the desired change or what the MDA wish to change by the service or product offering 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programme</a:t>
            </a:r>
            <a:r>
              <a:rPr lang="en-US" sz="1600" b="1" dirty="0" smtClean="0"/>
              <a:t> objectives )</a:t>
            </a:r>
            <a:endParaRPr lang="en-US" sz="1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Define the desired outcomes of the </a:t>
            </a:r>
            <a:r>
              <a:rPr lang="en-US" sz="1600" dirty="0" err="1" smtClean="0"/>
              <a:t>programme</a:t>
            </a:r>
            <a:endParaRPr lang="en-US" sz="1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Define </a:t>
            </a:r>
            <a:r>
              <a:rPr lang="en-US" sz="1600" dirty="0"/>
              <a:t>the type of outputs required to produce in order to provide the service and achieve the desired end.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Formulate </a:t>
            </a:r>
            <a:r>
              <a:rPr lang="en-US" sz="1600" b="1" dirty="0" smtClean="0"/>
              <a:t>sub-</a:t>
            </a:r>
            <a:r>
              <a:rPr lang="en-US" sz="1600" b="1" dirty="0" err="1" smtClean="0"/>
              <a:t>programme</a:t>
            </a:r>
            <a:r>
              <a:rPr lang="en-US" sz="1600" b="1" dirty="0" smtClean="0"/>
              <a:t> objectives </a:t>
            </a:r>
            <a:r>
              <a:rPr lang="en-US" sz="1600" dirty="0" smtClean="0"/>
              <a:t>based on the identified outputs (contributing objectives)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Objectives must be clear, cascading and concise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err="1" smtClean="0"/>
              <a:t>Programme</a:t>
            </a:r>
            <a:r>
              <a:rPr lang="en-US" sz="1600" dirty="0" smtClean="0"/>
              <a:t> objective - </a:t>
            </a:r>
            <a:r>
              <a:rPr lang="en-US" sz="1600" b="1" dirty="0" smtClean="0"/>
              <a:t>expression of what the </a:t>
            </a:r>
            <a:r>
              <a:rPr lang="en-US" sz="1600" b="1" dirty="0" err="1" smtClean="0"/>
              <a:t>Govt</a:t>
            </a:r>
            <a:r>
              <a:rPr lang="en-US" sz="1600" b="1" dirty="0" smtClean="0"/>
              <a:t> intends to achieve under each </a:t>
            </a:r>
            <a:r>
              <a:rPr lang="en-US" sz="1600" b="1" dirty="0" err="1" smtClean="0"/>
              <a:t>programme</a:t>
            </a:r>
            <a:r>
              <a:rPr lang="en-US" sz="1600" b="1" dirty="0" smtClean="0"/>
              <a:t> in terms of addressing a particular situation  - </a:t>
            </a:r>
            <a:r>
              <a:rPr lang="en-US" sz="1600" dirty="0" smtClean="0"/>
              <a:t>must be </a:t>
            </a:r>
            <a:r>
              <a:rPr lang="en-US" sz="1600" b="1" dirty="0" smtClean="0"/>
              <a:t>outcome/result-oriented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Sub-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objectives expression of what </a:t>
            </a:r>
            <a:r>
              <a:rPr lang="en-US" sz="1600" dirty="0" err="1" smtClean="0"/>
              <a:t>Govt</a:t>
            </a:r>
            <a:r>
              <a:rPr lang="en-US" sz="1600" dirty="0" smtClean="0"/>
              <a:t> must produce to contribute towards the </a:t>
            </a:r>
            <a:r>
              <a:rPr lang="en-US" sz="1600" dirty="0" err="1" smtClean="0"/>
              <a:t>achievemnt</a:t>
            </a:r>
            <a:r>
              <a:rPr lang="en-US" sz="1600" dirty="0" smtClean="0"/>
              <a:t> of the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objective - must be </a:t>
            </a:r>
            <a:r>
              <a:rPr lang="en-US" sz="1600" b="1" dirty="0" smtClean="0"/>
              <a:t>output-oriented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8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80" y="1524000"/>
            <a:ext cx="8382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Rationalized </a:t>
            </a:r>
            <a:r>
              <a:rPr lang="en-US" b="1" dirty="0" err="1" smtClean="0">
                <a:solidFill>
                  <a:srgbClr val="0070C0"/>
                </a:solidFill>
              </a:rPr>
              <a:t>Programme</a:t>
            </a:r>
            <a:r>
              <a:rPr lang="en-US" b="1" dirty="0" smtClean="0">
                <a:solidFill>
                  <a:srgbClr val="0070C0"/>
                </a:solidFill>
              </a:rPr>
              <a:t> Structure</a:t>
            </a:r>
            <a:r>
              <a:rPr lang="en-US" b="1" dirty="0" smtClean="0">
                <a:solidFill>
                  <a:schemeClr val="accent5"/>
                </a:solidFill>
              </a:rPr>
              <a:t>: </a:t>
            </a:r>
            <a:r>
              <a:rPr lang="en-US" b="1" dirty="0" smtClean="0">
                <a:solidFill>
                  <a:srgbClr val="00B050"/>
                </a:solidFill>
              </a:rPr>
              <a:t>status - MOEYI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Developed and approved</a:t>
            </a:r>
          </a:p>
          <a:p>
            <a:r>
              <a:rPr lang="en-US" b="1" dirty="0"/>
              <a:t>New </a:t>
            </a:r>
            <a:r>
              <a:rPr lang="en-US" b="1" dirty="0" err="1"/>
              <a:t>Programme</a:t>
            </a:r>
            <a:r>
              <a:rPr lang="en-US" b="1" dirty="0"/>
              <a:t> Structure</a:t>
            </a:r>
          </a:p>
          <a:p>
            <a:pPr lvl="1"/>
            <a:r>
              <a:rPr lang="en-US" dirty="0"/>
              <a:t>Programmes: 5</a:t>
            </a:r>
          </a:p>
          <a:p>
            <a:pPr lvl="1"/>
            <a:r>
              <a:rPr lang="en-US" dirty="0"/>
              <a:t>Sub-</a:t>
            </a:r>
            <a:r>
              <a:rPr lang="en-US" dirty="0" err="1"/>
              <a:t>Programmes</a:t>
            </a:r>
            <a:r>
              <a:rPr lang="en-US" dirty="0"/>
              <a:t>: 19</a:t>
            </a:r>
          </a:p>
          <a:p>
            <a:r>
              <a:rPr lang="en-US" b="1" dirty="0" smtClean="0"/>
              <a:t>Old </a:t>
            </a:r>
            <a:r>
              <a:rPr lang="en-US" b="1" dirty="0" err="1" smtClean="0"/>
              <a:t>Programme</a:t>
            </a:r>
            <a:r>
              <a:rPr lang="en-US" b="1" dirty="0" smtClean="0"/>
              <a:t> Structure</a:t>
            </a:r>
          </a:p>
          <a:p>
            <a:pPr lvl="1"/>
            <a:r>
              <a:rPr lang="en-US" dirty="0" smtClean="0"/>
              <a:t>Programmes: 16</a:t>
            </a:r>
          </a:p>
          <a:p>
            <a:pPr lvl="1"/>
            <a:r>
              <a:rPr lang="en-US" dirty="0" smtClean="0"/>
              <a:t>Sub-</a:t>
            </a:r>
            <a:r>
              <a:rPr lang="en-US" dirty="0" err="1" smtClean="0"/>
              <a:t>Programmes</a:t>
            </a:r>
            <a:r>
              <a:rPr lang="en-US" dirty="0" smtClean="0"/>
              <a:t>: 48</a:t>
            </a:r>
          </a:p>
        </p:txBody>
      </p:sp>
    </p:spTree>
    <p:extLst>
      <p:ext uri="{BB962C8B-B14F-4D97-AF65-F5344CB8AC3E}">
        <p14:creationId xmlns:p14="http://schemas.microsoft.com/office/powerpoint/2010/main" val="415203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OUTLINE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Context/background</a:t>
            </a:r>
          </a:p>
          <a:p>
            <a:r>
              <a:rPr lang="en-US" dirty="0" smtClean="0"/>
              <a:t>Overview - MTRBB</a:t>
            </a:r>
          </a:p>
          <a:p>
            <a:r>
              <a:rPr lang="en-US" dirty="0" smtClean="0"/>
              <a:t>Integrating Planning and Budgeting </a:t>
            </a:r>
          </a:p>
          <a:p>
            <a:r>
              <a:rPr lang="en-US" dirty="0" smtClean="0"/>
              <a:t>Rationalized </a:t>
            </a:r>
            <a:r>
              <a:rPr lang="en-US" dirty="0" err="1" smtClean="0"/>
              <a:t>Programme</a:t>
            </a:r>
            <a:r>
              <a:rPr lang="en-US" dirty="0" smtClean="0"/>
              <a:t> Structure </a:t>
            </a:r>
          </a:p>
          <a:p>
            <a:r>
              <a:rPr lang="en-US" dirty="0" smtClean="0"/>
              <a:t>Performance Management</a:t>
            </a:r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63981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125932"/>
              </p:ext>
            </p:extLst>
          </p:nvPr>
        </p:nvGraphicFramePr>
        <p:xfrm>
          <a:off x="1219200" y="943483"/>
          <a:ext cx="6705600" cy="5897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41000 – MOEYI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PROGRAMMES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SUB-PROGRAMMES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Executive Direction and Administration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Central Administration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Policy Planning and Development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Education  and Training Services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Pre-Primary Education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Primary Education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Secondary Education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Higher Education and Training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Special Needs Education Services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Curriculum Development and Support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Teacher Training and Development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Student Assessment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Regional Educational  Support Services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4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Student Support Services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School Nutritional Support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Scholarship and awards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Student Financial Assistance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0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Public Education and Information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Public Library Services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Records and Information Management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Communication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Information Regulatory Services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Child and Youth Development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Youth Development Services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Child Development Services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3" marR="535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54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Programme</a:t>
            </a:r>
            <a:r>
              <a:rPr lang="en-US" b="1" dirty="0">
                <a:solidFill>
                  <a:srgbClr val="0070C0"/>
                </a:solidFill>
              </a:rPr>
              <a:t>/Sub-</a:t>
            </a:r>
            <a:r>
              <a:rPr lang="en-US" b="1" dirty="0" err="1">
                <a:solidFill>
                  <a:srgbClr val="0070C0"/>
                </a:solidFill>
              </a:rPr>
              <a:t>Programme</a:t>
            </a:r>
            <a:r>
              <a:rPr lang="en-US" b="1" dirty="0">
                <a:solidFill>
                  <a:srgbClr val="0070C0"/>
                </a:solidFill>
              </a:rPr>
              <a:t> Descriptions and </a:t>
            </a:r>
            <a:r>
              <a:rPr lang="en-US" b="1" dirty="0" smtClean="0">
                <a:solidFill>
                  <a:srgbClr val="0070C0"/>
                </a:solidFill>
              </a:rPr>
              <a:t>Objectives: </a:t>
            </a:r>
            <a:r>
              <a:rPr lang="en-US" b="1" dirty="0" smtClean="0">
                <a:solidFill>
                  <a:srgbClr val="00B050"/>
                </a:solidFill>
              </a:rPr>
              <a:t>status - MOEYI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Developed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and submitted – review in progress</a:t>
            </a:r>
          </a:p>
          <a:p>
            <a:pPr lvl="1"/>
            <a:r>
              <a:rPr lang="en-US" sz="1700" dirty="0" smtClean="0"/>
              <a:t>Timeline omitted in most cases e.g.</a:t>
            </a:r>
            <a:r>
              <a:rPr lang="en-US" sz="1700" dirty="0"/>
              <a:t> Institutional governance and operational capacity of the MDA </a:t>
            </a:r>
            <a:r>
              <a:rPr lang="en-US" sz="1700" dirty="0">
                <a:solidFill>
                  <a:srgbClr val="FF0000"/>
                </a:solidFill>
              </a:rPr>
              <a:t>enhanced by 2023  </a:t>
            </a:r>
            <a:r>
              <a:rPr lang="en-US" sz="1700" dirty="0" smtClean="0">
                <a:solidFill>
                  <a:srgbClr val="FF0000"/>
                </a:solidFill>
              </a:rPr>
              <a:t>or over medium term</a:t>
            </a:r>
            <a:r>
              <a:rPr lang="en-US" sz="1700" dirty="0">
                <a:solidFill>
                  <a:srgbClr val="FF0000"/>
                </a:solidFill>
              </a:rPr>
              <a:t> </a:t>
            </a:r>
            <a:endParaRPr lang="en-US" sz="1700" dirty="0" smtClean="0">
              <a:solidFill>
                <a:srgbClr val="FF0000"/>
              </a:solidFill>
            </a:endParaRPr>
          </a:p>
          <a:p>
            <a:pPr lvl="1"/>
            <a:r>
              <a:rPr lang="en-US" sz="1700" dirty="0" err="1" smtClean="0"/>
              <a:t>Programme</a:t>
            </a:r>
            <a:r>
              <a:rPr lang="en-US" sz="1700" dirty="0" smtClean="0"/>
              <a:t> - Description missing  1or 2</a:t>
            </a:r>
          </a:p>
          <a:p>
            <a:pPr lvl="1"/>
            <a:r>
              <a:rPr lang="en-US" sz="1700" dirty="0" smtClean="0"/>
              <a:t>Objectives for Child Development Services – duplication with CPFSA? Is ministry role one of oversight?</a:t>
            </a:r>
          </a:p>
          <a:p>
            <a:pPr lvl="1"/>
            <a:r>
              <a:rPr lang="en-US" sz="1700" dirty="0" smtClean="0"/>
              <a:t>Support Service existing under Service Delivery </a:t>
            </a:r>
            <a:r>
              <a:rPr lang="en-US" sz="1700" dirty="0" err="1" smtClean="0"/>
              <a:t>Programme</a:t>
            </a:r>
            <a:r>
              <a:rPr lang="en-US" sz="1700" dirty="0" smtClean="0"/>
              <a:t>  e.g. Communication under Public Education and Information, needs to be examined</a:t>
            </a:r>
            <a:endParaRPr lang="en-US" sz="1700" dirty="0"/>
          </a:p>
          <a:p>
            <a:pPr lvl="1"/>
            <a:r>
              <a:rPr lang="en-US" sz="1700" dirty="0" smtClean="0"/>
              <a:t>Re-wording of some objectives/descriptions. </a:t>
            </a:r>
          </a:p>
          <a:p>
            <a:pPr lvl="1"/>
            <a:r>
              <a:rPr lang="en-US" sz="1700" dirty="0" smtClean="0"/>
              <a:t>Need to exclude ‘strategies’ from objectives- To </a:t>
            </a:r>
            <a:r>
              <a:rPr lang="en-US" sz="1700" dirty="0"/>
              <a:t>increase access to special education support for children at risk </a:t>
            </a:r>
            <a:r>
              <a:rPr lang="en-US" sz="1700" dirty="0">
                <a:solidFill>
                  <a:srgbClr val="FF0000"/>
                </a:solidFill>
              </a:rPr>
              <a:t>through public education, needs based intervention and programmes for their safety, security, growth and development </a:t>
            </a:r>
            <a:endParaRPr lang="en-US" sz="17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3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accent5"/>
                </a:solidFill>
              </a:rPr>
              <a:t/>
            </a:r>
            <a:br>
              <a:rPr lang="en-US" sz="2800" b="1" dirty="0" smtClean="0">
                <a:solidFill>
                  <a:schemeClr val="accent5"/>
                </a:solidFill>
              </a:rPr>
            </a:br>
            <a:r>
              <a:rPr lang="en-US" sz="3100" b="1" dirty="0" smtClean="0">
                <a:solidFill>
                  <a:srgbClr val="0070C0"/>
                </a:solidFill>
              </a:rPr>
              <a:t>Performance </a:t>
            </a:r>
            <a:r>
              <a:rPr lang="en-US" sz="3100" b="1" dirty="0">
                <a:solidFill>
                  <a:srgbClr val="0070C0"/>
                </a:solidFill>
              </a:rPr>
              <a:t>Management</a:t>
            </a:r>
            <a:br>
              <a:rPr lang="en-US" sz="3100" b="1" dirty="0">
                <a:solidFill>
                  <a:srgbClr val="0070C0"/>
                </a:solidFill>
              </a:rPr>
            </a:br>
            <a:endParaRPr lang="en-US" sz="31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Performance Management involves	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 measuring performance against targets set in the budget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err="1" smtClean="0"/>
              <a:t>programme</a:t>
            </a:r>
            <a:r>
              <a:rPr lang="en-US" sz="1600" dirty="0" smtClean="0"/>
              <a:t> evaluation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b="1" dirty="0" smtClean="0"/>
              <a:t>Key Performance Indicators </a:t>
            </a:r>
            <a:r>
              <a:rPr lang="en-US" sz="1600" dirty="0" smtClean="0"/>
              <a:t>(KPIs) -at the core of MTRBB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4 categories of indicators (for budget)–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b="1" dirty="0" smtClean="0"/>
              <a:t>Input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b="1" dirty="0" smtClean="0"/>
              <a:t>output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b="1" dirty="0" smtClean="0"/>
              <a:t>efficiency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b="1" dirty="0" smtClean="0"/>
              <a:t>outcome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5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solidFill>
                  <a:srgbClr val="0065B0"/>
                </a:solidFill>
              </a:rPr>
              <a:t>Purpose of Performance Indicators in MTRBB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153400" cy="4191000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en-US" sz="1600" dirty="0" smtClean="0"/>
              <a:t>Performance </a:t>
            </a:r>
            <a:r>
              <a:rPr lang="en-US" sz="1600" dirty="0"/>
              <a:t>indicators in MTRBB are intended to </a:t>
            </a:r>
            <a:r>
              <a:rPr lang="en-US" sz="1600" b="1" dirty="0"/>
              <a:t>show progress towards addressing the strategic priorities over </a:t>
            </a:r>
            <a:r>
              <a:rPr lang="en-US" sz="1600" b="1" dirty="0" smtClean="0"/>
              <a:t>time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600" dirty="0" smtClean="0"/>
              <a:t>They </a:t>
            </a:r>
            <a:r>
              <a:rPr lang="en-US" sz="1600" dirty="0"/>
              <a:t>are </a:t>
            </a:r>
            <a:r>
              <a:rPr lang="en-US" sz="1600" b="1" dirty="0"/>
              <a:t>linked to the strategy priority areas</a:t>
            </a:r>
            <a:r>
              <a:rPr lang="en-US" sz="1600" dirty="0"/>
              <a:t> that the MDA will focus on over the </a:t>
            </a:r>
            <a:r>
              <a:rPr lang="en-US" sz="1600" dirty="0" smtClean="0"/>
              <a:t>next 3 years/medium term</a:t>
            </a:r>
            <a:endParaRPr lang="en-US" sz="16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600" dirty="0"/>
              <a:t>These areas show where the MDA wants to improve the quality or scope of its </a:t>
            </a:r>
            <a:r>
              <a:rPr lang="en-US" sz="1600" dirty="0" smtClean="0"/>
              <a:t>services, </a:t>
            </a:r>
            <a:r>
              <a:rPr lang="en-US" sz="1600" dirty="0"/>
              <a:t>performance indicators show progress towards these priority objectives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600" b="1" dirty="0" smtClean="0"/>
              <a:t>Stakeholders </a:t>
            </a:r>
            <a:r>
              <a:rPr lang="en-US" sz="1600" dirty="0" smtClean="0"/>
              <a:t>(Parliament, Public, MOFPS etc.)  </a:t>
            </a:r>
            <a:r>
              <a:rPr lang="en-US" sz="1600" b="1" dirty="0"/>
              <a:t>will track policy performance against budget </a:t>
            </a:r>
            <a:r>
              <a:rPr lang="en-US" sz="1600" b="1" dirty="0" smtClean="0"/>
              <a:t>allocations, decision making, scrutiny of budget, state of the public services and its progression overtime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4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382000" cy="4572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>
                <a:solidFill>
                  <a:schemeClr val="accent5"/>
                </a:solidFill>
              </a:rPr>
              <a:t>Performance </a:t>
            </a:r>
            <a:r>
              <a:rPr lang="en-US" sz="2700" b="1" dirty="0">
                <a:solidFill>
                  <a:schemeClr val="accent5"/>
                </a:solidFill>
              </a:rPr>
              <a:t>Information Identification </a:t>
            </a:r>
            <a:r>
              <a:rPr lang="en-US" sz="2700" b="1" dirty="0" smtClean="0">
                <a:solidFill>
                  <a:schemeClr val="accent5"/>
                </a:solidFill>
              </a:rPr>
              <a:t>Matrix-template 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02" y="2057400"/>
            <a:ext cx="7382396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98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707" y="1295400"/>
            <a:ext cx="8382000" cy="30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2800" b="1" dirty="0">
                <a:solidFill>
                  <a:srgbClr val="0065B0"/>
                </a:solidFill>
              </a:rPr>
              <a:t>Key Performance Information </a:t>
            </a:r>
            <a:r>
              <a:rPr lang="en-US" sz="2800" b="1" dirty="0" smtClean="0">
                <a:solidFill>
                  <a:srgbClr val="0065B0"/>
                </a:solidFill>
              </a:rPr>
              <a:t>Table/Template- 2</a:t>
            </a:r>
            <a:endParaRPr lang="en-US" sz="2800" b="1" dirty="0">
              <a:solidFill>
                <a:srgbClr val="0065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pPr lvl="2"/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079415"/>
              </p:ext>
            </p:extLst>
          </p:nvPr>
        </p:nvGraphicFramePr>
        <p:xfrm>
          <a:off x="762000" y="1600199"/>
          <a:ext cx="7620000" cy="514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3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13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4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54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National Goal: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4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National Outcome: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7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Sector Outcome: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MDA Strategic Objective: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Programme</a:t>
                      </a:r>
                      <a:r>
                        <a:rPr lang="en-US" sz="900" dirty="0">
                          <a:effectLst/>
                        </a:rPr>
                        <a:t> Name &amp; Ref: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         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0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Programme</a:t>
                      </a:r>
                      <a:r>
                        <a:rPr lang="en-US" sz="900" dirty="0">
                          <a:effectLst/>
                        </a:rPr>
                        <a:t> Objectives: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3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Performance Indicator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Unit of Measure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Functional Agency/Dept./</a:t>
                      </a:r>
                      <a:endParaRPr lang="en-US" sz="9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Division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FY18-19 </a:t>
                      </a:r>
                      <a:endParaRPr lang="en-US" sz="9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Base Year </a:t>
                      </a:r>
                      <a:endParaRPr lang="en-US" sz="9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(Past/Actual)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 </a:t>
                      </a:r>
                      <a:endParaRPr lang="en-US" sz="9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FY19-20 Projected Outturn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 </a:t>
                      </a:r>
                      <a:endParaRPr lang="en-US" sz="9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FY20-21 Estimates (Current)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FY21-22 Projected (Forecast)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FY22-23 Projected (Forecast)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</a:rPr>
                        <a:t>FY23-24  Projected (Forecast)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 dirty="0">
                          <a:effectLst/>
                        </a:rPr>
                        <a:t>Inputs</a:t>
                      </a:r>
                      <a:r>
                        <a:rPr lang="en-US" sz="700" dirty="0">
                          <a:effectLst/>
                        </a:rPr>
                        <a:t>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>
                          <a:effectLst/>
                        </a:rPr>
                        <a:t>Outputs</a:t>
                      </a:r>
                      <a:r>
                        <a:rPr lang="en-US" sz="7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>
                          <a:effectLst/>
                        </a:rPr>
                        <a:t>Efficiency</a:t>
                      </a:r>
                      <a:r>
                        <a:rPr lang="en-US" sz="7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>
                          <a:effectLst/>
                        </a:rPr>
                        <a:t>Outcomes</a:t>
                      </a:r>
                      <a:r>
                        <a:rPr lang="en-US" sz="7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9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37" marR="56237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97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162555"/>
              </p:ext>
            </p:extLst>
          </p:nvPr>
        </p:nvGraphicFramePr>
        <p:xfrm>
          <a:off x="457200" y="1524000"/>
          <a:ext cx="8305800" cy="7365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9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40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Education  and Training Services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Outcome: Improved students performance at the different levels of the system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% of students exiting the system ready for the world of work and or further education…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176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 Early Childhood Education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Service: Equity and access to high quality education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# of students accessing high quality  differentiated </a:t>
                      </a:r>
                      <a:r>
                        <a:rPr lang="en-US" sz="1000" dirty="0" err="1">
                          <a:effectLst/>
                        </a:rPr>
                        <a:t>programme</a:t>
                      </a:r>
                      <a:r>
                        <a:rPr lang="en-US" sz="1000" dirty="0">
                          <a:effectLst/>
                        </a:rPr>
                        <a:t>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2.2 Primary Education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Service: Equity and access to high quality education provided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# of students accessing high quality  differentiated programme …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Outcome: Increased literacy and numeracy rates at the grade 4 level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increase in  literacy and numeracy rates…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3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Outcome: Improved student performance on national examinations at the grade 6 level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increase in  the number of students attaining proficiency and high Proficiency in all subjects at Grade 6 level…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0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2.3 Secondary Education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Outcome: Improved student performance on national examinations up to the secondary level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increase in  the number of students passing at least five subjects  at the secondary level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2.4 Higher Education and Training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Outcome: Increased percentage of programmes at the tertiary level that meet established standards of quality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% increase in the number of tertiary level programmes that meet established standards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2.5 Needs Special Services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FF0000"/>
                          </a:solidFill>
                          <a:effectLst/>
                        </a:rPr>
                        <a:t>Outcome: Increased access to special education support for children at risk through public education, needs based intervention and programmes for their safety, security, growth and development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increase in  access to special education support for at risk children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# of children benefitting from special education programmes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6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2.6 Curriculum Development and Support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Outcome: Improved relevance of curriculum offerings at all levels of the education system.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# of relevant </a:t>
                      </a:r>
                      <a:r>
                        <a:rPr lang="en-US" sz="1000" dirty="0" smtClean="0">
                          <a:effectLst/>
                        </a:rPr>
                        <a:t>curriculum offerings</a:t>
                      </a:r>
                      <a:r>
                        <a:rPr lang="en-US" sz="1000" dirty="0" smtClean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2.7 Student Assessment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Outcome: Improved assessment framework for pre- primary, primary and  secondary levels of the education system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Assessment framework in place that meet established standards at the respective levels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4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 Teacher Training and Development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000" dirty="0">
                          <a:effectLst/>
                        </a:rPr>
                        <a:t>Outcome: Sustained quality of practice promoted  in advancing the teaching profession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of teachers having the required qualification for working in the sector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# of in-service teacher benefitting from programmes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2.9 Regional Educational Support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Service:  Quality of educational services at the  Regional level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% increase in  the number of satisfied stakeholders at the regional level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Output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Services provided which meets prescribe standards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Output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93" marR="22093" marT="4734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97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00163"/>
            <a:ext cx="8382000" cy="5334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583725"/>
              </p:ext>
            </p:extLst>
          </p:nvPr>
        </p:nvGraphicFramePr>
        <p:xfrm>
          <a:off x="609600" y="228600"/>
          <a:ext cx="7696200" cy="10320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National Goal: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Jamaicans are empowered to achieve their fullest potential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National Outcome: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World-Class Education and Training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Sector Outcome: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7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MDA Strategic Objective: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2.	To maximize the percentage of Jamaican children ages birth - 3 years who have access quality care and stimulation.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3.	To maximize the percentage of Jamaican children ages 3-18 who have access and/or attachment to a high quality education and training.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4.	To maximize the percentage of Jamaican youth ages 15-29 who have access to opportunities for continuing education and training.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5.	To maximize the percentage of the work force that is trained and certified to satisfy labour market demands.	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6.	To maximize the percentage of Jamaican educational programmes that meet prescribed standards of quality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8. (a) To maximize the literacy rate; (b) To maximize the numeracy rate.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9. To maximize the percentage of Jamaican students and teachers who have access to a safe and secure, physical, social, emotional and spiritual environment in which to learn and work.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Programme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Name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 dirty="0">
                          <a:effectLst/>
                        </a:rPr>
                        <a:t>Education  and Training Services </a:t>
                      </a:r>
                      <a:r>
                        <a:rPr lang="en-US" sz="900" dirty="0">
                          <a:effectLst/>
                        </a:rPr>
                        <a:t>	(2)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9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Programme</a:t>
                      </a:r>
                      <a:r>
                        <a:rPr lang="en-US" sz="900" dirty="0">
                          <a:effectLst/>
                        </a:rPr>
                        <a:t> Objectives: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 gridSpan="8"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900" dirty="0">
                          <a:effectLst/>
                        </a:rPr>
                        <a:t>Quality of education and training improved by 2023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JM" sz="900" dirty="0" smtClean="0">
                          <a:effectLst/>
                        </a:rPr>
                        <a:t>2.           Access </a:t>
                      </a:r>
                      <a:r>
                        <a:rPr lang="en-JM" sz="900" dirty="0">
                          <a:effectLst/>
                        </a:rPr>
                        <a:t>to education and training increased by 2023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3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Performance Indicator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Unit of Measure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Functional Agency/Dept./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Division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FY18-19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Base Year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(Past/Actual)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FY19-20 Projected Outturn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FY20-21 Estimates (Current)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FY21-22 Projected (Forecast)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FY22-23 Projected (Forecast)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FY23-24  Projected (Forecast)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Inputs</a:t>
                      </a:r>
                      <a:r>
                        <a:rPr lang="en-US" sz="9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Outputs</a:t>
                      </a:r>
                      <a:r>
                        <a:rPr lang="en-US" sz="9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Students accessing high quality  differentiated </a:t>
                      </a:r>
                      <a:r>
                        <a:rPr lang="en-US" sz="900" dirty="0" err="1">
                          <a:effectLst/>
                        </a:rPr>
                        <a:t>programme</a:t>
                      </a:r>
                      <a:r>
                        <a:rPr lang="en-US" sz="900" dirty="0">
                          <a:effectLst/>
                        </a:rPr>
                        <a:t>  at Pre-Primary level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#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3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Students accessing high quality  differentiated programme at Primary level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#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Efficiency</a:t>
                      </a:r>
                      <a:r>
                        <a:rPr lang="en-US" sz="9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74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</a:rPr>
                        <a:t>Outcomes</a:t>
                      </a:r>
                      <a:r>
                        <a:rPr lang="en-US" sz="9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6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Increase in  literacy and numeracy rates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%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53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Increase in  the number of students attaining proficiency and high Proficiency in all subjects at Grade 6 level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%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78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Increase in  the number of students passing at least five subjects  at the secondary level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%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02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Increase in the number of tertiary level programmes that meet established standards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%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DSS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8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60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5" marR="22525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44875" y="1825625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1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Key Performance </a:t>
            </a:r>
            <a:r>
              <a:rPr lang="en-US" b="1" dirty="0" smtClean="0">
                <a:solidFill>
                  <a:srgbClr val="0070C0"/>
                </a:solidFill>
              </a:rPr>
              <a:t>Information: </a:t>
            </a:r>
            <a:r>
              <a:rPr lang="en-US" b="1" dirty="0" smtClean="0">
                <a:solidFill>
                  <a:srgbClr val="00B050"/>
                </a:solidFill>
              </a:rPr>
              <a:t>status - MOEYI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Identification Matrix </a:t>
            </a:r>
            <a:r>
              <a:rPr lang="en-US" dirty="0" smtClean="0"/>
              <a:t>(template 1)- completed by ministry, review in progress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Key Performance Indicators</a:t>
            </a:r>
            <a:r>
              <a:rPr lang="en-US" b="1" dirty="0" smtClean="0"/>
              <a:t> </a:t>
            </a:r>
            <a:r>
              <a:rPr lang="en-US" b="1" dirty="0"/>
              <a:t> </a:t>
            </a:r>
            <a:r>
              <a:rPr lang="en-US" b="1" dirty="0" smtClean="0"/>
              <a:t>(KPIs) </a:t>
            </a:r>
            <a:r>
              <a:rPr lang="en-US" dirty="0" smtClean="0"/>
              <a:t>(template 2) incomplete information, all data missing  </a:t>
            </a:r>
          </a:p>
          <a:p>
            <a:pPr lvl="1"/>
            <a:r>
              <a:rPr lang="en-US" sz="1800" dirty="0" smtClean="0"/>
              <a:t>Baseline, projections, performance targets, input indicators, outcome indicators (some programmes), key assumptions, risks, etc.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Submission  - August 23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3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Next Steps: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Submission of outstanding information (MOEYI_ completed KPIs table)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 smtClean="0"/>
              <a:t>New </a:t>
            </a:r>
            <a:r>
              <a:rPr lang="en-US" sz="1800" b="1" dirty="0" smtClean="0"/>
              <a:t>Rationalized </a:t>
            </a:r>
            <a:r>
              <a:rPr lang="en-US" sz="1800" b="1" dirty="0" err="1" smtClean="0"/>
              <a:t>Programme</a:t>
            </a:r>
            <a:r>
              <a:rPr lang="en-US" sz="1800" b="1" dirty="0" smtClean="0"/>
              <a:t> Structure </a:t>
            </a:r>
            <a:r>
              <a:rPr lang="en-US" sz="1800" dirty="0" smtClean="0"/>
              <a:t>and </a:t>
            </a:r>
            <a:r>
              <a:rPr lang="en-US" sz="1800" b="1" dirty="0" smtClean="0"/>
              <a:t>KPIs</a:t>
            </a:r>
            <a:r>
              <a:rPr lang="en-US" sz="1800" dirty="0" smtClean="0"/>
              <a:t> in Budget Preparation and Management System (</a:t>
            </a:r>
            <a:r>
              <a:rPr lang="en-US" sz="1800" b="1" dirty="0" smtClean="0"/>
              <a:t>BPMS</a:t>
            </a:r>
            <a:r>
              <a:rPr lang="en-US" sz="1800" dirty="0" smtClean="0"/>
              <a:t>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MDAs Budget Request/Estimates of Expenditure</a:t>
            </a:r>
            <a:r>
              <a:rPr lang="en-US" sz="1800" dirty="0" smtClean="0"/>
              <a:t>: Rationalized  </a:t>
            </a:r>
            <a:r>
              <a:rPr lang="en-US" sz="1800" dirty="0" err="1"/>
              <a:t>P</a:t>
            </a:r>
            <a:r>
              <a:rPr lang="en-US" sz="1800" dirty="0" err="1" smtClean="0"/>
              <a:t>rogramme</a:t>
            </a:r>
            <a:r>
              <a:rPr lang="en-US" sz="1800" dirty="0" smtClean="0"/>
              <a:t> Structure, KPIs  (with key assumptions and risks for each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) Results Frame-work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Budget Call: </a:t>
            </a:r>
            <a:r>
              <a:rPr lang="en-US" sz="1800" b="1" dirty="0"/>
              <a:t>circular/financial </a:t>
            </a:r>
            <a:r>
              <a:rPr lang="en-US" sz="1800" b="1" dirty="0" smtClean="0"/>
              <a:t>instructions</a:t>
            </a:r>
            <a:r>
              <a:rPr lang="en-US" sz="1800" dirty="0" smtClean="0"/>
              <a:t>– </a:t>
            </a:r>
            <a:r>
              <a:rPr lang="en-US" sz="1800" dirty="0"/>
              <a:t>MDAs </a:t>
            </a:r>
            <a:r>
              <a:rPr lang="en-US" sz="1800" dirty="0" smtClean="0"/>
              <a:t>audited</a:t>
            </a:r>
            <a:r>
              <a:rPr lang="en-US" sz="1800" dirty="0"/>
              <a:t> </a:t>
            </a:r>
            <a:endParaRPr lang="en-US" sz="1800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 smtClean="0"/>
              <a:t>Website: circular, budget request, budget approved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Monitoring </a:t>
            </a:r>
            <a:r>
              <a:rPr lang="en-US" sz="1800" b="1" dirty="0"/>
              <a:t>and tracking </a:t>
            </a:r>
            <a:r>
              <a:rPr lang="en-US" sz="1800" b="1" dirty="0" smtClean="0"/>
              <a:t>results</a:t>
            </a:r>
            <a:r>
              <a:rPr lang="en-US" sz="1800" dirty="0" smtClean="0"/>
              <a:t>, updating of  KPI template/database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Evaluate </a:t>
            </a:r>
            <a:r>
              <a:rPr lang="en-US" sz="1800" b="1" dirty="0" err="1"/>
              <a:t>Programme</a:t>
            </a:r>
            <a:r>
              <a:rPr lang="en-US" sz="1800" b="1" dirty="0"/>
              <a:t> </a:t>
            </a:r>
            <a:r>
              <a:rPr lang="en-US" sz="1800" b="1" dirty="0" smtClean="0"/>
              <a:t>performance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Reporting, Performance audits</a:t>
            </a:r>
          </a:p>
          <a:p>
            <a:pPr marL="457200" lvl="1" indent="0">
              <a:buNone/>
            </a:pPr>
            <a:r>
              <a:rPr lang="en-US" sz="1600" dirty="0" smtClean="0"/>
              <a:t>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8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382000" cy="533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rgbClr val="0065B0"/>
                </a:solidFill>
              </a:rPr>
              <a:t>Medium Term Results Based Budgeting</a:t>
            </a:r>
            <a:endParaRPr lang="en-US" sz="2800" b="1" dirty="0">
              <a:solidFill>
                <a:srgbClr val="0065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9530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b="1" dirty="0" smtClean="0"/>
              <a:t>Context for Change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800" dirty="0" smtClean="0"/>
              <a:t>Comprehensive reform of Public Financial Management  (PFM) in progress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4800" dirty="0" smtClean="0"/>
              <a:t>Good PFM system: Strategic allocation resources, credible fiscal strategy /budget,  accuracy /comprehensiveness in reporting, transparency/accountability, efficient and effective service delivery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4800" dirty="0" smtClean="0"/>
              <a:t>Recommendations based on weaknesses (</a:t>
            </a:r>
            <a:r>
              <a:rPr lang="en-US" sz="4800" dirty="0" err="1" smtClean="0"/>
              <a:t>AuG</a:t>
            </a:r>
            <a:r>
              <a:rPr lang="en-US" sz="4800" dirty="0" smtClean="0"/>
              <a:t>, IMF, PEFA, etc.): budget formulation/execution, cash, debt, payroll, pension, procurement mgt, etc.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4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800" dirty="0" smtClean="0"/>
              <a:t>Strategic direction/decision – target areas where weaknesses were identified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4800" dirty="0" smtClean="0"/>
              <a:t>Management of Cash Resources: CTMS/IFMIS, ICT Systems:  Jamaica Customs, Tax Admin., roll out of </a:t>
            </a:r>
            <a:r>
              <a:rPr lang="en-US" sz="4800" dirty="0" err="1" smtClean="0"/>
              <a:t>Govt</a:t>
            </a:r>
            <a:r>
              <a:rPr lang="en-US" sz="4800" dirty="0" smtClean="0"/>
              <a:t> Electronic Procurement System,  Public  Sector Employee Pension Admin System , etc.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4800" dirty="0" smtClean="0"/>
              <a:t>Improving way budgets are prepared, consistent with international best practices, principles in performance and policy based budgeting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4800" dirty="0" smtClean="0"/>
              <a:t>MTRBB – international leading practice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4800" dirty="0" smtClean="0"/>
              <a:t>Process commenced 2015/16: budget cycle, MTRBB (phased), Final set of MDAs. Assistance of Consultants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4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 smtClean="0"/>
              <a:t>Why Medium Term Results Based Budgeting (MTRBB)?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800" dirty="0" smtClean="0"/>
              <a:t>Harmonized  or linked policy, planning ,resource allocation of </a:t>
            </a:r>
            <a:r>
              <a:rPr lang="en-US" sz="4800" dirty="0" err="1" smtClean="0"/>
              <a:t>Govt</a:t>
            </a:r>
            <a:r>
              <a:rPr lang="en-US" sz="4800" dirty="0" smtClean="0"/>
              <a:t> /MDAs with budget process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800" dirty="0" smtClean="0"/>
              <a:t>Integrate the budget into performance management/ accountability system of </a:t>
            </a:r>
            <a:r>
              <a:rPr lang="en-US" sz="4800" dirty="0" err="1" smtClean="0"/>
              <a:t>Govt</a:t>
            </a:r>
            <a:endParaRPr lang="en-US" sz="4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800" dirty="0" smtClean="0"/>
              <a:t>Shifts budget process to medium term: allows for future cost of existing programmes/projects  - reflected in ‘Forward   Years’</a:t>
            </a:r>
          </a:p>
          <a:p>
            <a:pPr marL="457200" lvl="1" indent="0">
              <a:buNone/>
            </a:pPr>
            <a:endParaRPr lang="en-US" sz="3500" dirty="0" smtClean="0"/>
          </a:p>
          <a:p>
            <a:pPr lvl="1">
              <a:buNone/>
            </a:pPr>
            <a:endParaRPr lang="en-US" sz="3500" dirty="0" smtClean="0"/>
          </a:p>
          <a:p>
            <a:pPr lvl="2"/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3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Way forward: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Develop more realistic and credible budgets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With proper performance management – more efficient service delivery – value for money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Performance impact strategic objectives/National outcomes</a:t>
            </a:r>
          </a:p>
          <a:p>
            <a:pPr lvl="2">
              <a:buFont typeface="Wingdings" pitchFamily="2" charset="2"/>
              <a:buChar char="Ø"/>
            </a:pPr>
            <a:endParaRPr lang="en-US" dirty="0"/>
          </a:p>
          <a:p>
            <a:pPr lvl="2">
              <a:buFont typeface="Wingdings" pitchFamily="2" charset="2"/>
              <a:buChar char="Ø"/>
            </a:pP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Better Budgeting…Better Results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7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029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THE END</a:t>
            </a:r>
            <a:endParaRPr lang="en-029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1828" y="2057400"/>
            <a:ext cx="3940344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87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65B0"/>
                </a:solidFill>
              </a:rPr>
              <a:t>What is MTRBB?</a:t>
            </a:r>
            <a:r>
              <a:rPr lang="en-US" sz="2800" dirty="0">
                <a:solidFill>
                  <a:srgbClr val="0065B0"/>
                </a:solidFill>
              </a:rPr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1" dirty="0"/>
              <a:t>MTRBB</a:t>
            </a:r>
            <a:r>
              <a:rPr lang="en-US" sz="1800" dirty="0"/>
              <a:t> </a:t>
            </a:r>
            <a:r>
              <a:rPr lang="en-US" sz="1800" dirty="0" smtClean="0"/>
              <a:t>- Medium-Term </a:t>
            </a:r>
            <a:r>
              <a:rPr lang="en-US" sz="1800" dirty="0"/>
              <a:t>Results Based Budgeting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/>
              <a:t>MTRBB</a:t>
            </a:r>
            <a:r>
              <a:rPr lang="en-US" sz="1800" dirty="0"/>
              <a:t> </a:t>
            </a:r>
            <a:r>
              <a:rPr lang="en-US" sz="1800" dirty="0" smtClean="0"/>
              <a:t>- </a:t>
            </a:r>
            <a:r>
              <a:rPr lang="en-US" sz="1800" dirty="0"/>
              <a:t>type of </a:t>
            </a:r>
            <a:r>
              <a:rPr lang="en-US" sz="1800" b="1" dirty="0"/>
              <a:t>performance-based budgeting </a:t>
            </a:r>
            <a:r>
              <a:rPr lang="en-US" sz="1800" dirty="0"/>
              <a:t>methodology or approach for budget preparation and implementation in which </a:t>
            </a:r>
            <a:r>
              <a:rPr lang="en-US" sz="1800" b="1" dirty="0"/>
              <a:t>available resources are allocated </a:t>
            </a:r>
            <a:r>
              <a:rPr lang="en-US" sz="1800" b="1" dirty="0" smtClean="0"/>
              <a:t>based on government’s policy </a:t>
            </a:r>
            <a:r>
              <a:rPr lang="en-US" sz="1800" b="1" dirty="0"/>
              <a:t>objectives</a:t>
            </a:r>
            <a:r>
              <a:rPr lang="en-US" sz="1800" dirty="0"/>
              <a:t>, and not to administrative units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/>
              <a:t>MTRBB</a:t>
            </a:r>
            <a:r>
              <a:rPr lang="en-US" sz="1800" dirty="0"/>
              <a:t> </a:t>
            </a:r>
            <a:r>
              <a:rPr lang="en-US" sz="1800" dirty="0" smtClean="0"/>
              <a:t>- </a:t>
            </a:r>
            <a:r>
              <a:rPr lang="en-US" sz="1800" b="1" dirty="0"/>
              <a:t>budgeting</a:t>
            </a:r>
            <a:r>
              <a:rPr lang="en-US" sz="1800" dirty="0"/>
              <a:t> for and </a:t>
            </a:r>
            <a:r>
              <a:rPr lang="en-US" sz="1800" b="1" dirty="0"/>
              <a:t>reporting on public expenditure by programmes</a:t>
            </a:r>
            <a:r>
              <a:rPr lang="en-US" sz="1800" dirty="0"/>
              <a:t>, while taking into account the </a:t>
            </a:r>
            <a:r>
              <a:rPr lang="en-US" sz="1800" b="1" dirty="0"/>
              <a:t>performance </a:t>
            </a:r>
            <a:r>
              <a:rPr lang="en-US" sz="1800" dirty="0"/>
              <a:t>of the </a:t>
            </a:r>
            <a:r>
              <a:rPr lang="en-US" sz="1800" b="1" dirty="0"/>
              <a:t>programmes</a:t>
            </a:r>
            <a:r>
              <a:rPr lang="en-US" sz="1800" dirty="0"/>
              <a:t> and associated public sector </a:t>
            </a:r>
            <a:r>
              <a:rPr lang="en-US" sz="1800" dirty="0" smtClean="0"/>
              <a:t>institutions/MDAs, </a:t>
            </a:r>
            <a:r>
              <a:rPr lang="en-US" sz="1800" dirty="0"/>
              <a:t>given allocations.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In this way, </a:t>
            </a:r>
            <a:r>
              <a:rPr lang="en-US" sz="1800" b="1" dirty="0"/>
              <a:t>MTRBB</a:t>
            </a:r>
            <a:r>
              <a:rPr lang="en-US" sz="1800" dirty="0"/>
              <a:t> improves effectiveness and efficiency of public expenditure.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1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5B0"/>
                </a:solidFill>
              </a:rPr>
              <a:t>The Essence of MTRBB 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800" dirty="0" smtClean="0"/>
              <a:t>Enabling Government to </a:t>
            </a:r>
            <a:r>
              <a:rPr lang="en-US" sz="1800" b="1" dirty="0" smtClean="0"/>
              <a:t>effectively </a:t>
            </a:r>
            <a:r>
              <a:rPr lang="en-US" sz="1800" b="1" dirty="0"/>
              <a:t>allocate </a:t>
            </a:r>
            <a:r>
              <a:rPr lang="en-US" sz="1800" b="1" dirty="0" smtClean="0"/>
              <a:t>scarce resources </a:t>
            </a:r>
            <a:r>
              <a:rPr lang="en-US" sz="1800" b="1" dirty="0"/>
              <a:t>to priority </a:t>
            </a:r>
            <a:r>
              <a:rPr lang="en-US" sz="1800" b="1" dirty="0" smtClean="0"/>
              <a:t>objectives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800" dirty="0" smtClean="0"/>
              <a:t> Establishing/ensuring </a:t>
            </a:r>
            <a:r>
              <a:rPr lang="en-US" sz="1800" b="1" dirty="0" smtClean="0"/>
              <a:t>strong links between medium-term policy planning and budgeting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en-US" sz="1800" dirty="0" smtClean="0"/>
              <a:t>Facilitate better </a:t>
            </a:r>
            <a:r>
              <a:rPr lang="en-US" sz="1800" b="1" dirty="0" smtClean="0"/>
              <a:t>Government-wide accountability </a:t>
            </a:r>
            <a:r>
              <a:rPr lang="en-US" sz="1800" b="1" dirty="0"/>
              <a:t>for policy </a:t>
            </a:r>
            <a:r>
              <a:rPr lang="en-US" sz="1800" b="1" dirty="0" smtClean="0"/>
              <a:t>performance</a:t>
            </a:r>
          </a:p>
          <a:p>
            <a:pPr>
              <a:lnSpc>
                <a:spcPct val="120000"/>
              </a:lnSpc>
              <a:buFont typeface="+mj-lt"/>
              <a:buAutoNum type="arabicPeriod" startAt="2"/>
              <a:defRPr/>
            </a:pPr>
            <a:r>
              <a:rPr lang="en-US" sz="1800" b="1" dirty="0" smtClean="0"/>
              <a:t>Efficient </a:t>
            </a:r>
            <a:r>
              <a:rPr lang="en-US" sz="1800" b="1" dirty="0"/>
              <a:t>Service Delivery</a:t>
            </a:r>
            <a:r>
              <a:rPr lang="en-US" sz="1800" dirty="0"/>
              <a:t>/Value for </a:t>
            </a:r>
            <a:r>
              <a:rPr lang="en-US" sz="1800" dirty="0" smtClean="0"/>
              <a:t>money, </a:t>
            </a:r>
            <a:r>
              <a:rPr lang="en-US" sz="1800" b="1" dirty="0" smtClean="0"/>
              <a:t>Proper </a:t>
            </a:r>
            <a:r>
              <a:rPr lang="en-US" sz="1800" b="1" dirty="0"/>
              <a:t>management of resources</a:t>
            </a:r>
          </a:p>
          <a:p>
            <a:pPr>
              <a:lnSpc>
                <a:spcPct val="120000"/>
              </a:lnSpc>
              <a:buFont typeface="+mj-lt"/>
              <a:buAutoNum type="arabicPeriod" startAt="5"/>
              <a:defRPr/>
            </a:pPr>
            <a:r>
              <a:rPr lang="en-US" sz="1800" dirty="0" smtClean="0"/>
              <a:t>Fiscal discipline, </a:t>
            </a:r>
            <a:r>
              <a:rPr lang="en-US" sz="1800" dirty="0"/>
              <a:t>e</a:t>
            </a:r>
            <a:r>
              <a:rPr lang="en-US" sz="1800" dirty="0" smtClean="0"/>
              <a:t>ffective </a:t>
            </a:r>
            <a:r>
              <a:rPr lang="en-US" sz="1800" dirty="0"/>
              <a:t>control budget/management of fiscal </a:t>
            </a:r>
            <a:r>
              <a:rPr lang="en-US" sz="1800" dirty="0" smtClean="0"/>
              <a:t>risks</a:t>
            </a:r>
          </a:p>
          <a:p>
            <a:pPr>
              <a:buFont typeface="+mj-lt"/>
              <a:buAutoNum type="arabicPeriod" startAt="5"/>
            </a:pPr>
            <a:r>
              <a:rPr lang="en-US" sz="1800" dirty="0"/>
              <a:t>In short, </a:t>
            </a:r>
            <a:r>
              <a:rPr lang="en-US" sz="1800" b="1" dirty="0" err="1"/>
              <a:t>Programme</a:t>
            </a:r>
            <a:r>
              <a:rPr lang="en-US" sz="1800" b="1" dirty="0"/>
              <a:t> classification </a:t>
            </a:r>
            <a:r>
              <a:rPr lang="en-US" sz="1800" dirty="0"/>
              <a:t>will be the </a:t>
            </a:r>
            <a:r>
              <a:rPr lang="en-US" sz="1800" b="1" dirty="0"/>
              <a:t>basis for policy decisions and resource allocations</a:t>
            </a:r>
          </a:p>
          <a:p>
            <a:pPr>
              <a:buFont typeface="+mj-lt"/>
              <a:buAutoNum type="arabicPeriod" startAt="5"/>
            </a:pPr>
            <a:r>
              <a:rPr lang="en-US" sz="1800" dirty="0"/>
              <a:t>Why? It will be </a:t>
            </a:r>
            <a:r>
              <a:rPr lang="en-US" sz="1800" b="1" dirty="0"/>
              <a:t>easier for both policymakers and the public to see </a:t>
            </a:r>
            <a:r>
              <a:rPr lang="en-US" sz="1800" b="1" u="sng" dirty="0"/>
              <a:t>for what </a:t>
            </a:r>
            <a:r>
              <a:rPr lang="en-US" sz="1800" b="1" u="sng" dirty="0" smtClean="0"/>
              <a:t>purposes </a:t>
            </a:r>
            <a:r>
              <a:rPr lang="en-US" sz="1800" b="1" dirty="0" smtClean="0"/>
              <a:t>the </a:t>
            </a:r>
            <a:r>
              <a:rPr lang="en-US" sz="1800" b="1" dirty="0"/>
              <a:t>funds are being used.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US" sz="1800" b="1" dirty="0"/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AutoNum type="arabicPeriod" startAt="6"/>
              <a:defRPr/>
            </a:pPr>
            <a:endParaRPr lang="en-US" sz="1800" b="1" dirty="0"/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AutoNum type="arabicPeriod" startAt="6"/>
              <a:defRPr/>
            </a:pPr>
            <a:endParaRPr lang="en-US" sz="1800" dirty="0"/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Wingdings" pitchFamily="2" charset="2"/>
              <a:buAutoNum type="arabicPeriod" startAt="6"/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8844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5B0"/>
                </a:solidFill>
              </a:rPr>
              <a:t>How will the MTRBB Reform Benefit the GOJ? 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391399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139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5B0"/>
                </a:solidFill>
              </a:rPr>
              <a:t>How will the MTRBB Reform Benefit the MDAs?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Enables MDAs to develop </a:t>
            </a:r>
            <a:r>
              <a:rPr lang="en-US" sz="1800" b="1" dirty="0"/>
              <a:t>core rational budget proposal </a:t>
            </a:r>
            <a:r>
              <a:rPr lang="en-US" sz="1800" dirty="0"/>
              <a:t>leading to more sensible </a:t>
            </a:r>
            <a:r>
              <a:rPr lang="en-US" sz="1800" b="1" dirty="0"/>
              <a:t>budget decisions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Gives MDA </a:t>
            </a:r>
            <a:r>
              <a:rPr lang="en-US" sz="1800" dirty="0" err="1"/>
              <a:t>programme</a:t>
            </a:r>
            <a:r>
              <a:rPr lang="en-US" sz="1800" dirty="0"/>
              <a:t> managers a </a:t>
            </a:r>
            <a:r>
              <a:rPr lang="en-US" sz="1800" b="1" dirty="0"/>
              <a:t>tool</a:t>
            </a:r>
            <a:r>
              <a:rPr lang="en-US" sz="1800" dirty="0"/>
              <a:t> to gauge how wel</a:t>
            </a:r>
            <a:r>
              <a:rPr lang="en-US" sz="1800" b="1" dirty="0"/>
              <a:t>l </a:t>
            </a:r>
            <a:r>
              <a:rPr lang="en-US" sz="1800" dirty="0"/>
              <a:t>their</a:t>
            </a:r>
            <a:r>
              <a:rPr lang="en-US" sz="1800" b="1" dirty="0"/>
              <a:t> programmes </a:t>
            </a:r>
            <a:r>
              <a:rPr lang="en-US" sz="1800" dirty="0"/>
              <a:t>are </a:t>
            </a:r>
            <a:r>
              <a:rPr lang="en-US" sz="1800" b="1" dirty="0" smtClean="0"/>
              <a:t>performing</a:t>
            </a:r>
            <a:endParaRPr lang="en-US" sz="1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Provides managers with better capabilities to </a:t>
            </a:r>
            <a:r>
              <a:rPr lang="en-US" sz="1800" b="1" dirty="0"/>
              <a:t>move resources </a:t>
            </a:r>
            <a:r>
              <a:rPr lang="en-US" sz="1800" dirty="0"/>
              <a:t>from </a:t>
            </a:r>
            <a:r>
              <a:rPr lang="en-US" sz="1800" b="1" dirty="0"/>
              <a:t>ineffective programmes </a:t>
            </a:r>
            <a:r>
              <a:rPr lang="en-US" sz="1800" dirty="0"/>
              <a:t>to </a:t>
            </a:r>
            <a:r>
              <a:rPr lang="en-US" sz="1800" b="1" dirty="0"/>
              <a:t>more effective programmes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Allows for better </a:t>
            </a:r>
            <a:r>
              <a:rPr lang="en-US" sz="1800" b="1" dirty="0"/>
              <a:t>budget planning </a:t>
            </a:r>
            <a:r>
              <a:rPr lang="en-US" sz="1800" dirty="0"/>
              <a:t>in order to </a:t>
            </a:r>
            <a:r>
              <a:rPr lang="en-US" sz="1800" b="1" dirty="0"/>
              <a:t>allocate resources </a:t>
            </a:r>
            <a:r>
              <a:rPr lang="en-US" sz="1800" dirty="0"/>
              <a:t>to areas of greatest need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Improves </a:t>
            </a:r>
            <a:r>
              <a:rPr lang="en-US" sz="1800" b="1" dirty="0"/>
              <a:t>customer service </a:t>
            </a:r>
            <a:r>
              <a:rPr lang="en-US" sz="1800" dirty="0"/>
              <a:t>and stimulates a sharper focus on citizens’ needs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Ministries  - better able to execute budgets without interference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Help </a:t>
            </a:r>
            <a:r>
              <a:rPr lang="en-US" sz="1800" dirty="0"/>
              <a:t>ministries use the </a:t>
            </a:r>
            <a:r>
              <a:rPr lang="en-US" sz="1800" b="1" dirty="0" smtClean="0"/>
              <a:t>resources </a:t>
            </a:r>
            <a:r>
              <a:rPr lang="en-US" sz="1800" dirty="0"/>
              <a:t>they have </a:t>
            </a:r>
            <a:r>
              <a:rPr lang="en-US" sz="1800" b="1" dirty="0"/>
              <a:t>more </a:t>
            </a:r>
            <a:r>
              <a:rPr lang="en-US" sz="1800" b="1" dirty="0" smtClean="0"/>
              <a:t>wisely</a:t>
            </a:r>
            <a:endParaRPr lang="en-US" sz="1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59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382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65B0"/>
                </a:solidFill>
              </a:rPr>
              <a:t>Integrating </a:t>
            </a:r>
            <a:r>
              <a:rPr lang="en-US" sz="2800" b="1" dirty="0">
                <a:solidFill>
                  <a:srgbClr val="0065B0"/>
                </a:solidFill>
              </a:rPr>
              <a:t>Planning and Budgeting Process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One of the aims of the MTRBB </a:t>
            </a:r>
            <a:r>
              <a:rPr lang="en-US" sz="1800" dirty="0" smtClean="0"/>
              <a:t>- </a:t>
            </a:r>
            <a:r>
              <a:rPr lang="en-US" sz="1800" dirty="0"/>
              <a:t>to integrate and align the planning and budgeting process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dirty="0" smtClean="0"/>
              <a:t>Allows for </a:t>
            </a:r>
            <a:r>
              <a:rPr lang="en-US" sz="1800" b="1" dirty="0" smtClean="0"/>
              <a:t>formulation </a:t>
            </a:r>
            <a:r>
              <a:rPr lang="en-US" sz="1800" b="1" dirty="0"/>
              <a:t>a results chain framework </a:t>
            </a:r>
            <a:r>
              <a:rPr lang="en-US" sz="1800" dirty="0"/>
              <a:t>- mapping of MDA </a:t>
            </a:r>
            <a:r>
              <a:rPr lang="en-US" sz="1800" b="1" dirty="0"/>
              <a:t>budget programmes to strategic priorities </a:t>
            </a:r>
            <a:r>
              <a:rPr lang="en-US" sz="1800" b="1" dirty="0" smtClean="0"/>
              <a:t> </a:t>
            </a:r>
            <a:r>
              <a:rPr lang="en-US" sz="1800" dirty="0" smtClean="0"/>
              <a:t>and </a:t>
            </a:r>
            <a:r>
              <a:rPr lang="en-US" sz="1800" b="1" dirty="0" smtClean="0"/>
              <a:t>Whole of Government Framework</a:t>
            </a:r>
            <a:endParaRPr lang="en-US" sz="1800" b="1" dirty="0"/>
          </a:p>
          <a:p>
            <a:pPr lvl="2"/>
            <a:r>
              <a:rPr lang="en-US" sz="1400" dirty="0" smtClean="0"/>
              <a:t>a </a:t>
            </a:r>
            <a:r>
              <a:rPr lang="en-US" sz="1400" dirty="0"/>
              <a:t>set of </a:t>
            </a:r>
            <a:r>
              <a:rPr lang="en-US" sz="1400" dirty="0" smtClean="0"/>
              <a:t>8 </a:t>
            </a:r>
            <a:r>
              <a:rPr lang="en-US" sz="1400" dirty="0"/>
              <a:t>medium-term focus areas (</a:t>
            </a:r>
            <a:r>
              <a:rPr lang="en-US" sz="1400" b="1" dirty="0"/>
              <a:t>government strategic priorities</a:t>
            </a:r>
            <a:r>
              <a:rPr lang="en-US" sz="1400" dirty="0"/>
              <a:t>), </a:t>
            </a:r>
            <a:r>
              <a:rPr lang="en-US" sz="1400" dirty="0" smtClean="0"/>
              <a:t>which are themselves </a:t>
            </a:r>
            <a:r>
              <a:rPr lang="en-US" sz="1400" b="1" dirty="0" smtClean="0"/>
              <a:t>aligned to the Medium-Term Socio-Economic Policy Framework (MTF</a:t>
            </a:r>
            <a:r>
              <a:rPr lang="en-US" sz="1400" dirty="0" smtClean="0"/>
              <a:t>), the </a:t>
            </a:r>
            <a:r>
              <a:rPr lang="en-US" sz="1400" b="1" dirty="0" smtClean="0"/>
              <a:t>15 national outcomes </a:t>
            </a:r>
            <a:r>
              <a:rPr lang="en-US" sz="1400" dirty="0" smtClean="0"/>
              <a:t>and </a:t>
            </a:r>
            <a:r>
              <a:rPr lang="en-US" sz="1400" b="1" dirty="0" smtClean="0"/>
              <a:t>4 national goals </a:t>
            </a:r>
            <a:r>
              <a:rPr lang="en-US" sz="1400" dirty="0" smtClean="0"/>
              <a:t>reflected in </a:t>
            </a:r>
            <a:r>
              <a:rPr lang="en-US" sz="1400" b="1" dirty="0" smtClean="0"/>
              <a:t>Vision 2030</a:t>
            </a:r>
            <a:r>
              <a:rPr lang="en-US" sz="1400" dirty="0" smtClean="0"/>
              <a:t>. 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3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65B0"/>
                </a:solidFill>
              </a:rPr>
              <a:t>Performance </a:t>
            </a:r>
            <a:r>
              <a:rPr lang="en-US" sz="2800" dirty="0">
                <a:solidFill>
                  <a:srgbClr val="0065B0"/>
                </a:solidFill>
              </a:rPr>
              <a:t>Monitoring and Evaluation and Whole of Gov’t Framework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FD9-E5C1-41FA-B5F2-171A6D8F585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86174"/>
            <a:ext cx="7772400" cy="455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61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2656</Words>
  <Application>Microsoft Office PowerPoint</Application>
  <PresentationFormat>On-screen Show (4:3)</PresentationFormat>
  <Paragraphs>715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</vt:lpstr>
      <vt:lpstr>Office Theme</vt:lpstr>
      <vt:lpstr>IMPLEMENTING MEDIUM-TERM RESULTS BASED BUDGETING in  Central Government</vt:lpstr>
      <vt:lpstr>OUTLINE</vt:lpstr>
      <vt:lpstr>Medium Term Results Based Budgeting</vt:lpstr>
      <vt:lpstr>What is MTRBB? </vt:lpstr>
      <vt:lpstr>The Essence of MTRBB </vt:lpstr>
      <vt:lpstr>How will the MTRBB Reform Benefit the GOJ? </vt:lpstr>
      <vt:lpstr>How will the MTRBB Reform Benefit the MDAs? </vt:lpstr>
      <vt:lpstr>Integrating Planning and Budgeting Process</vt:lpstr>
      <vt:lpstr>Performance Monitoring and Evaluation and Whole of Gov’t Framework</vt:lpstr>
      <vt:lpstr>PowerPoint Presentation</vt:lpstr>
      <vt:lpstr>Results Chain Framework - MDAs</vt:lpstr>
      <vt:lpstr>Results Chain Framework: Status -MOEYI</vt:lpstr>
      <vt:lpstr>Budget Programme Rationalisation:  Selected Core Underlying Principles</vt:lpstr>
      <vt:lpstr>Budget Programme Rationalisation:  Selected Core Underlying Principles</vt:lpstr>
      <vt:lpstr>Budget Programme Rationalisation:  Selected Core Underlying Principles</vt:lpstr>
      <vt:lpstr>Do Programmes Meet Good Practice Criteria? </vt:lpstr>
      <vt:lpstr>Review – Do Programmes Meet Good Practice Criteria?  Cont’d</vt:lpstr>
      <vt:lpstr>Developing Programme and Sub-Programme Objectives</vt:lpstr>
      <vt:lpstr>Rationalized Programme Structure: status - MOEYI</vt:lpstr>
      <vt:lpstr>PowerPoint Presentation</vt:lpstr>
      <vt:lpstr>Programme/Sub-Programme Descriptions and Objectives: status - MOEYI</vt:lpstr>
      <vt:lpstr> Performance Management </vt:lpstr>
      <vt:lpstr>Purpose of Performance Indicators in MTRBB</vt:lpstr>
      <vt:lpstr> Performance Information Identification Matrix-template 1 </vt:lpstr>
      <vt:lpstr>Key Performance Information Table/Template- 2</vt:lpstr>
      <vt:lpstr>PowerPoint Presentation</vt:lpstr>
      <vt:lpstr>PowerPoint Presentation</vt:lpstr>
      <vt:lpstr>Key Performance Information: status - MOEYI</vt:lpstr>
      <vt:lpstr>Next Steps:</vt:lpstr>
      <vt:lpstr>Way forward:</vt:lpstr>
      <vt:lpstr>THE END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Medium Term Results Based Budget</dc:title>
  <dc:creator>Jelany Chin</dc:creator>
  <cp:lastModifiedBy>Nicole Brown</cp:lastModifiedBy>
  <cp:revision>109</cp:revision>
  <cp:lastPrinted>2019-08-20T00:00:45Z</cp:lastPrinted>
  <dcterms:created xsi:type="dcterms:W3CDTF">2019-08-05T20:35:38Z</dcterms:created>
  <dcterms:modified xsi:type="dcterms:W3CDTF">2020-11-13T19:16:22Z</dcterms:modified>
</cp:coreProperties>
</file>