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68" r:id="rId4"/>
    <p:sldId id="273" r:id="rId5"/>
    <p:sldId id="260" r:id="rId6"/>
    <p:sldId id="259" r:id="rId7"/>
    <p:sldId id="281" r:id="rId8"/>
    <p:sldId id="279" r:id="rId9"/>
    <p:sldId id="282" r:id="rId10"/>
    <p:sldId id="266" r:id="rId11"/>
    <p:sldId id="276" r:id="rId12"/>
    <p:sldId id="278" r:id="rId13"/>
    <p:sldId id="26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03" autoAdjust="0"/>
    <p:restoredTop sz="94660"/>
  </p:normalViewPr>
  <p:slideViewPr>
    <p:cSldViewPr>
      <p:cViewPr varScale="1">
        <p:scale>
          <a:sx n="69" d="100"/>
          <a:sy n="69" d="100"/>
        </p:scale>
        <p:origin x="138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EADE20B-1A6B-4227-83D5-A5AA3B6964F3}" type="datetimeFigureOut">
              <a:rPr lang="en-JM" smtClean="0"/>
              <a:t>19/11/2020</a:t>
            </a:fld>
            <a:endParaRPr lang="en-JM"/>
          </a:p>
        </p:txBody>
      </p:sp>
      <p:sp>
        <p:nvSpPr>
          <p:cNvPr id="17" name="Footer Placeholder 16"/>
          <p:cNvSpPr>
            <a:spLocks noGrp="1"/>
          </p:cNvSpPr>
          <p:nvPr>
            <p:ph type="ftr" sz="quarter" idx="11"/>
          </p:nvPr>
        </p:nvSpPr>
        <p:spPr>
          <a:xfrm>
            <a:off x="5410200" y="4205288"/>
            <a:ext cx="1295400" cy="457200"/>
          </a:xfrm>
        </p:spPr>
        <p:txBody>
          <a:bodyPr/>
          <a:lstStyle/>
          <a:p>
            <a:endParaRPr lang="en-JM"/>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37EA150-4977-4CA5-B66B-6D35D73127A5}" type="slidenum">
              <a:rPr lang="en-JM" smtClean="0"/>
              <a:t>‹#›</a:t>
            </a:fld>
            <a:endParaRPr lang="en-JM"/>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ADE20B-1A6B-4227-83D5-A5AA3B6964F3}" type="datetimeFigureOut">
              <a:rPr lang="en-JM" smtClean="0"/>
              <a:t>19/11/2020</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F37EA150-4977-4CA5-B66B-6D35D73127A5}" type="slidenum">
              <a:rPr lang="en-JM" smtClean="0"/>
              <a:t>‹#›</a:t>
            </a:fld>
            <a:endParaRPr lang="en-JM"/>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ADE20B-1A6B-4227-83D5-A5AA3B6964F3}" type="datetimeFigureOut">
              <a:rPr lang="en-JM" smtClean="0"/>
              <a:t>19/11/2020</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F37EA150-4977-4CA5-B66B-6D35D73127A5}" type="slidenum">
              <a:rPr lang="en-JM" smtClean="0"/>
              <a:t>‹#›</a:t>
            </a:fld>
            <a:endParaRPr lang="en-JM"/>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ADE20B-1A6B-4227-83D5-A5AA3B6964F3}" type="datetimeFigureOut">
              <a:rPr lang="en-JM" smtClean="0"/>
              <a:t>19/11/2020</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F37EA150-4977-4CA5-B66B-6D35D73127A5}" type="slidenum">
              <a:rPr lang="en-JM" smtClean="0"/>
              <a:t>‹#›</a:t>
            </a:fld>
            <a:endParaRPr lang="en-JM"/>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EADE20B-1A6B-4227-83D5-A5AA3B6964F3}" type="datetimeFigureOut">
              <a:rPr lang="en-JM" smtClean="0"/>
              <a:t>19/11/2020</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F37EA150-4977-4CA5-B66B-6D35D73127A5}" type="slidenum">
              <a:rPr lang="en-JM" smtClean="0"/>
              <a:t>‹#›</a:t>
            </a:fld>
            <a:endParaRPr lang="en-JM"/>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EADE20B-1A6B-4227-83D5-A5AA3B6964F3}" type="datetimeFigureOut">
              <a:rPr lang="en-JM" smtClean="0"/>
              <a:t>19/11/2020</a:t>
            </a:fld>
            <a:endParaRPr lang="en-JM"/>
          </a:p>
        </p:txBody>
      </p:sp>
      <p:sp>
        <p:nvSpPr>
          <p:cNvPr id="6" name="Footer Placeholder 5"/>
          <p:cNvSpPr>
            <a:spLocks noGrp="1"/>
          </p:cNvSpPr>
          <p:nvPr>
            <p:ph type="ftr" sz="quarter" idx="11"/>
          </p:nvPr>
        </p:nvSpPr>
        <p:spPr/>
        <p:txBody>
          <a:bodyPr/>
          <a:lstStyle/>
          <a:p>
            <a:endParaRPr lang="en-JM"/>
          </a:p>
        </p:txBody>
      </p:sp>
      <p:sp>
        <p:nvSpPr>
          <p:cNvPr id="7" name="Slide Number Placeholder 6"/>
          <p:cNvSpPr>
            <a:spLocks noGrp="1"/>
          </p:cNvSpPr>
          <p:nvPr>
            <p:ph type="sldNum" sz="quarter" idx="12"/>
          </p:nvPr>
        </p:nvSpPr>
        <p:spPr/>
        <p:txBody>
          <a:bodyPr/>
          <a:lstStyle/>
          <a:p>
            <a:fld id="{F37EA150-4977-4CA5-B66B-6D35D73127A5}" type="slidenum">
              <a:rPr lang="en-JM" smtClean="0"/>
              <a:t>‹#›</a:t>
            </a:fld>
            <a:endParaRPr lang="en-JM"/>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EADE20B-1A6B-4227-83D5-A5AA3B6964F3}" type="datetimeFigureOut">
              <a:rPr lang="en-JM" smtClean="0"/>
              <a:t>19/11/2020</a:t>
            </a:fld>
            <a:endParaRPr lang="en-JM"/>
          </a:p>
        </p:txBody>
      </p:sp>
      <p:sp>
        <p:nvSpPr>
          <p:cNvPr id="27" name="Slide Number Placeholder 26"/>
          <p:cNvSpPr>
            <a:spLocks noGrp="1"/>
          </p:cNvSpPr>
          <p:nvPr>
            <p:ph type="sldNum" sz="quarter" idx="11"/>
          </p:nvPr>
        </p:nvSpPr>
        <p:spPr/>
        <p:txBody>
          <a:bodyPr rtlCol="0"/>
          <a:lstStyle/>
          <a:p>
            <a:fld id="{F37EA150-4977-4CA5-B66B-6D35D73127A5}" type="slidenum">
              <a:rPr lang="en-JM" smtClean="0"/>
              <a:t>‹#›</a:t>
            </a:fld>
            <a:endParaRPr lang="en-JM"/>
          </a:p>
        </p:txBody>
      </p:sp>
      <p:sp>
        <p:nvSpPr>
          <p:cNvPr id="28" name="Footer Placeholder 27"/>
          <p:cNvSpPr>
            <a:spLocks noGrp="1"/>
          </p:cNvSpPr>
          <p:nvPr>
            <p:ph type="ftr" sz="quarter" idx="12"/>
          </p:nvPr>
        </p:nvSpPr>
        <p:spPr/>
        <p:txBody>
          <a:bodyPr rtlCol="0"/>
          <a:lstStyle/>
          <a:p>
            <a:endParaRPr lang="en-JM"/>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EADE20B-1A6B-4227-83D5-A5AA3B6964F3}" type="datetimeFigureOut">
              <a:rPr lang="en-JM" smtClean="0"/>
              <a:t>19/11/2020</a:t>
            </a:fld>
            <a:endParaRPr lang="en-JM"/>
          </a:p>
        </p:txBody>
      </p:sp>
      <p:sp>
        <p:nvSpPr>
          <p:cNvPr id="4" name="Footer Placeholder 3"/>
          <p:cNvSpPr>
            <a:spLocks noGrp="1"/>
          </p:cNvSpPr>
          <p:nvPr>
            <p:ph type="ftr" sz="quarter" idx="11"/>
          </p:nvPr>
        </p:nvSpPr>
        <p:spPr>
          <a:xfrm>
            <a:off x="5257800" y="612648"/>
            <a:ext cx="1325880" cy="457200"/>
          </a:xfrm>
        </p:spPr>
        <p:txBody>
          <a:bodyPr/>
          <a:lstStyle/>
          <a:p>
            <a:endParaRPr lang="en-JM"/>
          </a:p>
        </p:txBody>
      </p:sp>
      <p:sp>
        <p:nvSpPr>
          <p:cNvPr id="5" name="Slide Number Placeholder 4"/>
          <p:cNvSpPr>
            <a:spLocks noGrp="1"/>
          </p:cNvSpPr>
          <p:nvPr>
            <p:ph type="sldNum" sz="quarter" idx="12"/>
          </p:nvPr>
        </p:nvSpPr>
        <p:spPr>
          <a:xfrm>
            <a:off x="8174736" y="2272"/>
            <a:ext cx="762000" cy="365760"/>
          </a:xfrm>
        </p:spPr>
        <p:txBody>
          <a:bodyPr/>
          <a:lstStyle/>
          <a:p>
            <a:fld id="{F37EA150-4977-4CA5-B66B-6D35D73127A5}" type="slidenum">
              <a:rPr lang="en-JM" smtClean="0"/>
              <a:t>‹#›</a:t>
            </a:fld>
            <a:endParaRPr lang="en-JM"/>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ADE20B-1A6B-4227-83D5-A5AA3B6964F3}" type="datetimeFigureOut">
              <a:rPr lang="en-JM" smtClean="0"/>
              <a:t>19/11/2020</a:t>
            </a:fld>
            <a:endParaRPr lang="en-JM"/>
          </a:p>
        </p:txBody>
      </p:sp>
      <p:sp>
        <p:nvSpPr>
          <p:cNvPr id="3" name="Footer Placeholder 2"/>
          <p:cNvSpPr>
            <a:spLocks noGrp="1"/>
          </p:cNvSpPr>
          <p:nvPr>
            <p:ph type="ftr" sz="quarter" idx="11"/>
          </p:nvPr>
        </p:nvSpPr>
        <p:spPr/>
        <p:txBody>
          <a:bodyPr/>
          <a:lstStyle/>
          <a:p>
            <a:endParaRPr lang="en-JM"/>
          </a:p>
        </p:txBody>
      </p:sp>
      <p:sp>
        <p:nvSpPr>
          <p:cNvPr id="4" name="Slide Number Placeholder 3"/>
          <p:cNvSpPr>
            <a:spLocks noGrp="1"/>
          </p:cNvSpPr>
          <p:nvPr>
            <p:ph type="sldNum" sz="quarter" idx="12"/>
          </p:nvPr>
        </p:nvSpPr>
        <p:spPr/>
        <p:txBody>
          <a:bodyPr/>
          <a:lstStyle/>
          <a:p>
            <a:fld id="{F37EA150-4977-4CA5-B66B-6D35D73127A5}" type="slidenum">
              <a:rPr lang="en-JM" smtClean="0"/>
              <a:t>‹#›</a:t>
            </a:fld>
            <a:endParaRPr lang="en-JM"/>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EADE20B-1A6B-4227-83D5-A5AA3B6964F3}" type="datetimeFigureOut">
              <a:rPr lang="en-JM" smtClean="0"/>
              <a:t>19/11/2020</a:t>
            </a:fld>
            <a:endParaRPr lang="en-JM"/>
          </a:p>
        </p:txBody>
      </p:sp>
      <p:sp>
        <p:nvSpPr>
          <p:cNvPr id="6" name="Footer Placeholder 5"/>
          <p:cNvSpPr>
            <a:spLocks noGrp="1"/>
          </p:cNvSpPr>
          <p:nvPr>
            <p:ph type="ftr" sz="quarter" idx="11"/>
          </p:nvPr>
        </p:nvSpPr>
        <p:spPr/>
        <p:txBody>
          <a:bodyPr/>
          <a:lstStyle/>
          <a:p>
            <a:endParaRPr lang="en-JM"/>
          </a:p>
        </p:txBody>
      </p:sp>
      <p:sp>
        <p:nvSpPr>
          <p:cNvPr id="7" name="Slide Number Placeholder 6"/>
          <p:cNvSpPr>
            <a:spLocks noGrp="1"/>
          </p:cNvSpPr>
          <p:nvPr>
            <p:ph type="sldNum" sz="quarter" idx="12"/>
          </p:nvPr>
        </p:nvSpPr>
        <p:spPr/>
        <p:txBody>
          <a:bodyPr/>
          <a:lstStyle/>
          <a:p>
            <a:fld id="{F37EA150-4977-4CA5-B66B-6D35D73127A5}" type="slidenum">
              <a:rPr lang="en-JM" smtClean="0"/>
              <a:t>‹#›</a:t>
            </a:fld>
            <a:endParaRPr lang="en-JM"/>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EADE20B-1A6B-4227-83D5-A5AA3B6964F3}" type="datetimeFigureOut">
              <a:rPr lang="en-JM" smtClean="0"/>
              <a:t>19/11/2020</a:t>
            </a:fld>
            <a:endParaRPr lang="en-JM"/>
          </a:p>
        </p:txBody>
      </p:sp>
      <p:sp>
        <p:nvSpPr>
          <p:cNvPr id="6" name="Footer Placeholder 5"/>
          <p:cNvSpPr>
            <a:spLocks noGrp="1"/>
          </p:cNvSpPr>
          <p:nvPr>
            <p:ph type="ftr" sz="quarter" idx="11"/>
          </p:nvPr>
        </p:nvSpPr>
        <p:spPr/>
        <p:txBody>
          <a:bodyPr/>
          <a:lstStyle/>
          <a:p>
            <a:endParaRPr lang="en-JM"/>
          </a:p>
        </p:txBody>
      </p:sp>
      <p:sp>
        <p:nvSpPr>
          <p:cNvPr id="7" name="Slide Number Placeholder 6"/>
          <p:cNvSpPr>
            <a:spLocks noGrp="1"/>
          </p:cNvSpPr>
          <p:nvPr>
            <p:ph type="sldNum" sz="quarter" idx="12"/>
          </p:nvPr>
        </p:nvSpPr>
        <p:spPr/>
        <p:txBody>
          <a:bodyPr/>
          <a:lstStyle/>
          <a:p>
            <a:fld id="{F37EA150-4977-4CA5-B66B-6D35D73127A5}" type="slidenum">
              <a:rPr lang="en-JM" smtClean="0"/>
              <a:t>‹#›</a:t>
            </a:fld>
            <a:endParaRPr lang="en-JM"/>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EADE20B-1A6B-4227-83D5-A5AA3B6964F3}" type="datetimeFigureOut">
              <a:rPr lang="en-JM" smtClean="0"/>
              <a:t>19/11/2020</a:t>
            </a:fld>
            <a:endParaRPr lang="en-JM"/>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JM"/>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37EA150-4977-4CA5-B66B-6D35D73127A5}" type="slidenum">
              <a:rPr lang="en-JM" smtClean="0"/>
              <a:t>‹#›</a:t>
            </a:fld>
            <a:endParaRPr lang="en-JM"/>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05000"/>
            <a:ext cx="8458200" cy="1752600"/>
          </a:xfrm>
        </p:spPr>
        <p:txBody>
          <a:bodyPr>
            <a:normAutofit fontScale="90000"/>
          </a:bodyPr>
          <a:lstStyle/>
          <a:p>
            <a:pPr algn="ctr"/>
            <a:r>
              <a:rPr lang="en-JM" sz="4000" dirty="0"/>
              <a:t>Overview of Ministry’s </a:t>
            </a:r>
            <a:r>
              <a:rPr lang="en-JM" sz="4000" dirty="0" smtClean="0"/>
              <a:t>Planning Process</a:t>
            </a:r>
            <a:br>
              <a:rPr lang="en-JM" sz="4000" dirty="0" smtClean="0"/>
            </a:br>
            <a:r>
              <a:rPr lang="en-JM" sz="4000" dirty="0"/>
              <a:t/>
            </a:r>
            <a:br>
              <a:rPr lang="en-JM" sz="4000" dirty="0"/>
            </a:br>
            <a:endParaRPr lang="en-JM" sz="40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54" y="6927"/>
            <a:ext cx="5661891" cy="12192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Rounded Rectangle 2"/>
          <p:cNvSpPr/>
          <p:nvPr/>
        </p:nvSpPr>
        <p:spPr>
          <a:xfrm>
            <a:off x="2819400" y="4648200"/>
            <a:ext cx="3238501" cy="16002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JM" dirty="0" smtClean="0"/>
              <a:t>Prepared by:</a:t>
            </a:r>
          </a:p>
          <a:p>
            <a:pPr algn="ctr"/>
            <a:r>
              <a:rPr lang="en-JM" dirty="0" smtClean="0"/>
              <a:t>Strategic Planning &amp; Evaluation Branch </a:t>
            </a:r>
            <a:endParaRPr lang="en-JM" dirty="0"/>
          </a:p>
        </p:txBody>
      </p:sp>
    </p:spTree>
    <p:extLst>
      <p:ext uri="{BB962C8B-B14F-4D97-AF65-F5344CB8AC3E}">
        <p14:creationId xmlns:p14="http://schemas.microsoft.com/office/powerpoint/2010/main" val="113662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9700" y="422564"/>
            <a:ext cx="6781800" cy="762000"/>
          </a:xfrm>
        </p:spPr>
        <p:txBody>
          <a:bodyPr>
            <a:normAutofit/>
          </a:bodyPr>
          <a:lstStyle/>
          <a:p>
            <a:pPr algn="ctr"/>
            <a:r>
              <a:rPr lang="en-JM" sz="4000" dirty="0" smtClean="0"/>
              <a:t>Planning &amp; Reporting</a:t>
            </a:r>
            <a:endParaRPr lang="en-JM" sz="4000" dirty="0"/>
          </a:p>
        </p:txBody>
      </p:sp>
      <p:sp>
        <p:nvSpPr>
          <p:cNvPr id="3" name="Content Placeholder 2"/>
          <p:cNvSpPr>
            <a:spLocks noGrp="1"/>
          </p:cNvSpPr>
          <p:nvPr>
            <p:ph idx="1"/>
          </p:nvPr>
        </p:nvSpPr>
        <p:spPr>
          <a:xfrm>
            <a:off x="76200" y="1219200"/>
            <a:ext cx="8915400" cy="4953000"/>
          </a:xfrm>
        </p:spPr>
        <p:txBody>
          <a:bodyPr>
            <a:noAutofit/>
          </a:bodyPr>
          <a:lstStyle/>
          <a:p>
            <a:pPr marL="0" lvl="0" indent="0" algn="just">
              <a:buNone/>
            </a:pPr>
            <a:endParaRPr lang="en-US" dirty="0" smtClean="0"/>
          </a:p>
          <a:p>
            <a:pPr marL="0" lvl="0" indent="0" algn="just">
              <a:buNone/>
            </a:pPr>
            <a:endParaRPr lang="en-US" dirty="0"/>
          </a:p>
          <a:p>
            <a:pPr marL="0" lvl="0" indent="0" algn="just">
              <a:buNone/>
            </a:pPr>
            <a:r>
              <a:rPr lang="en-US" dirty="0" smtClean="0"/>
              <a:t>For </a:t>
            </a:r>
            <a:r>
              <a:rPr lang="en-US" dirty="0" smtClean="0"/>
              <a:t>the one year planning process its is crucial that all Agency/Division Unit prepare its Operational Plan using the template mandated by the Cabinet Office</a:t>
            </a:r>
            <a:r>
              <a:rPr lang="en-US" dirty="0" smtClean="0"/>
              <a:t>. </a:t>
            </a:r>
          </a:p>
          <a:p>
            <a:pPr marL="0" lvl="0" indent="0" algn="just">
              <a:buNone/>
            </a:pPr>
            <a:endParaRPr lang="en-US" dirty="0"/>
          </a:p>
          <a:p>
            <a:pPr marL="0" lvl="0" indent="0" algn="just">
              <a:buNone/>
            </a:pPr>
            <a:r>
              <a:rPr lang="en-US" dirty="0" smtClean="0"/>
              <a:t>In some cases, a 3 year Strategic Business Plan for the Agencies/Entities is also required.</a:t>
            </a:r>
            <a:endParaRPr lang="en-US" dirty="0" smtClean="0"/>
          </a:p>
          <a:p>
            <a:pPr marL="0" lvl="0" indent="0" algn="just">
              <a:buNone/>
            </a:pPr>
            <a:endParaRPr lang="en-US" dirty="0"/>
          </a:p>
          <a:p>
            <a:pPr marL="0" lvl="0" indent="0" algn="just">
              <a:buNone/>
            </a:pPr>
            <a:endParaRPr lang="en-US" sz="2000" dirty="0"/>
          </a:p>
          <a:p>
            <a:pPr lvl="0">
              <a:lnSpc>
                <a:spcPct val="150000"/>
              </a:lnSpc>
            </a:pPr>
            <a:endParaRPr lang="en-US" sz="1000" dirty="0" smtClean="0"/>
          </a:p>
          <a:p>
            <a:pPr lvl="0" algn="just"/>
            <a:endParaRPr lang="en-US" sz="1000" dirty="0" smtClean="0"/>
          </a:p>
          <a:p>
            <a:pPr lvl="0" algn="just"/>
            <a:endParaRPr lang="en-JM" sz="800" dirty="0"/>
          </a:p>
          <a:p>
            <a:pPr marL="0" lvl="0" indent="0">
              <a:lnSpc>
                <a:spcPct val="160000"/>
              </a:lnSpc>
              <a:buNone/>
            </a:pPr>
            <a:r>
              <a:rPr lang="en-US" sz="2000" dirty="0" smtClean="0"/>
              <a:t>  </a:t>
            </a:r>
            <a:endParaRPr lang="en-JM" sz="2000" dirty="0"/>
          </a:p>
          <a:p>
            <a:pPr>
              <a:lnSpc>
                <a:spcPct val="160000"/>
              </a:lnSpc>
            </a:pPr>
            <a:endParaRPr lang="en-JM" sz="2000" dirty="0"/>
          </a:p>
        </p:txBody>
      </p:sp>
      <p:sp>
        <p:nvSpPr>
          <p:cNvPr id="4" name="Content Placeholder 2"/>
          <p:cNvSpPr txBox="1">
            <a:spLocks/>
          </p:cNvSpPr>
          <p:nvPr/>
        </p:nvSpPr>
        <p:spPr>
          <a:xfrm>
            <a:off x="457200" y="1600200"/>
            <a:ext cx="8686800" cy="4724400"/>
          </a:xfrm>
          <a:prstGeom prst="rect">
            <a:avLst/>
          </a:prstGeom>
        </p:spPr>
        <p:txBody>
          <a:bodyPr vert="horz" lIns="91440" tIns="45720" rIns="91440" bIns="45720" rtlCol="0" anchor="ctr" anchorCtr="0">
            <a:noAutofit/>
          </a:bodyPr>
          <a:lst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a:lstStyle>
          <a:p>
            <a:pPr marL="0" indent="0">
              <a:lnSpc>
                <a:spcPct val="160000"/>
              </a:lnSpc>
              <a:buFont typeface="Arial" pitchFamily="34" charset="0"/>
              <a:buNone/>
            </a:pPr>
            <a:r>
              <a:rPr lang="en-US" sz="2000" dirty="0" smtClean="0"/>
              <a:t>  </a:t>
            </a:r>
            <a:endParaRPr lang="en-JM" sz="2000" dirty="0" smtClean="0"/>
          </a:p>
          <a:p>
            <a:pPr>
              <a:lnSpc>
                <a:spcPct val="160000"/>
              </a:lnSpc>
            </a:pPr>
            <a:endParaRPr lang="en-JM" sz="2000" dirty="0"/>
          </a:p>
        </p:txBody>
      </p:sp>
    </p:spTree>
    <p:extLst>
      <p:ext uri="{BB962C8B-B14F-4D97-AF65-F5344CB8AC3E}">
        <p14:creationId xmlns:p14="http://schemas.microsoft.com/office/powerpoint/2010/main" val="3237158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696200" cy="990600"/>
          </a:xfrm>
        </p:spPr>
        <p:txBody>
          <a:bodyPr>
            <a:normAutofit/>
          </a:bodyPr>
          <a:lstStyle/>
          <a:p>
            <a:pPr algn="ctr"/>
            <a:r>
              <a:rPr lang="en-JM" dirty="0"/>
              <a:t>Going Forward</a:t>
            </a:r>
            <a:endParaRPr lang="en-JM" sz="4000" dirty="0"/>
          </a:p>
        </p:txBody>
      </p:sp>
      <p:sp>
        <p:nvSpPr>
          <p:cNvPr id="3" name="Content Placeholder 2"/>
          <p:cNvSpPr>
            <a:spLocks noGrp="1"/>
          </p:cNvSpPr>
          <p:nvPr>
            <p:ph idx="1"/>
          </p:nvPr>
        </p:nvSpPr>
        <p:spPr>
          <a:xfrm>
            <a:off x="304800" y="1447800"/>
            <a:ext cx="8686800" cy="4724400"/>
          </a:xfrm>
        </p:spPr>
        <p:txBody>
          <a:bodyPr>
            <a:noAutofit/>
          </a:bodyPr>
          <a:lstStyle/>
          <a:p>
            <a:pPr marL="475488" lvl="1" indent="0">
              <a:lnSpc>
                <a:spcPct val="150000"/>
              </a:lnSpc>
              <a:buNone/>
            </a:pPr>
            <a:r>
              <a:rPr lang="en-JM" sz="2400" dirty="0">
                <a:solidFill>
                  <a:schemeClr val="tx1"/>
                </a:solidFill>
                <a:latin typeface="Trebuchet MS"/>
                <a:ea typeface="+mj-ea"/>
                <a:cs typeface="+mj-cs"/>
              </a:rPr>
              <a:t>Strategic </a:t>
            </a:r>
            <a:r>
              <a:rPr lang="en-JM" sz="2400" dirty="0" smtClean="0">
                <a:solidFill>
                  <a:schemeClr val="tx1"/>
                </a:solidFill>
                <a:latin typeface="Trebuchet MS"/>
                <a:ea typeface="+mj-ea"/>
                <a:cs typeface="+mj-cs"/>
              </a:rPr>
              <a:t>Processes:</a:t>
            </a:r>
          </a:p>
          <a:p>
            <a:pPr marL="475488" lvl="1" indent="0">
              <a:lnSpc>
                <a:spcPct val="150000"/>
              </a:lnSpc>
              <a:buNone/>
            </a:pPr>
            <a:r>
              <a:rPr lang="en-JM" sz="2000" dirty="0" smtClean="0">
                <a:solidFill>
                  <a:schemeClr val="tx1"/>
                </a:solidFill>
              </a:rPr>
              <a:t>Improvement in the submission of plans and reports however you are being encouraged to make more timely submissions so that all relevant documents can be prepared in a timely manner  and </a:t>
            </a:r>
            <a:r>
              <a:rPr lang="en-JM" sz="2000" dirty="0" smtClean="0">
                <a:solidFill>
                  <a:schemeClr val="tx1"/>
                </a:solidFill>
              </a:rPr>
              <a:t>submitted.</a:t>
            </a:r>
          </a:p>
          <a:p>
            <a:pPr marL="475488" lvl="1" indent="0">
              <a:lnSpc>
                <a:spcPct val="150000"/>
              </a:lnSpc>
              <a:buNone/>
            </a:pPr>
            <a:endParaRPr lang="en-JM" sz="2000" dirty="0">
              <a:solidFill>
                <a:schemeClr val="tx1"/>
              </a:solidFill>
            </a:endParaRPr>
          </a:p>
          <a:p>
            <a:pPr marL="475488" lvl="1" indent="0">
              <a:lnSpc>
                <a:spcPct val="150000"/>
              </a:lnSpc>
              <a:buNone/>
            </a:pPr>
            <a:r>
              <a:rPr lang="en-US" sz="2000" dirty="0" smtClean="0">
                <a:solidFill>
                  <a:schemeClr val="tx1"/>
                </a:solidFill>
              </a:rPr>
              <a:t>Greater </a:t>
            </a:r>
            <a:r>
              <a:rPr lang="en-US" sz="2000" dirty="0">
                <a:solidFill>
                  <a:schemeClr val="tx1"/>
                </a:solidFill>
              </a:rPr>
              <a:t>alignment with all strategic planning </a:t>
            </a:r>
            <a:r>
              <a:rPr lang="en-US" sz="2000" dirty="0" smtClean="0">
                <a:solidFill>
                  <a:schemeClr val="tx1"/>
                </a:solidFill>
              </a:rPr>
              <a:t>documents</a:t>
            </a:r>
          </a:p>
          <a:p>
            <a:pPr marL="475488" lvl="1" indent="0">
              <a:lnSpc>
                <a:spcPct val="150000"/>
              </a:lnSpc>
              <a:buNone/>
            </a:pPr>
            <a:endParaRPr lang="en-US" sz="2000" dirty="0">
              <a:solidFill>
                <a:schemeClr val="tx1"/>
              </a:solidFill>
            </a:endParaRPr>
          </a:p>
          <a:p>
            <a:pPr marL="475488" lvl="1" indent="0">
              <a:lnSpc>
                <a:spcPct val="150000"/>
              </a:lnSpc>
              <a:buNone/>
            </a:pPr>
            <a:r>
              <a:rPr lang="en-US" sz="2000" dirty="0" smtClean="0">
                <a:solidFill>
                  <a:schemeClr val="tx1"/>
                </a:solidFill>
              </a:rPr>
              <a:t>All </a:t>
            </a:r>
            <a:r>
              <a:rPr lang="en-US" sz="2000" dirty="0">
                <a:solidFill>
                  <a:schemeClr val="tx1"/>
                </a:solidFill>
              </a:rPr>
              <a:t>plans and reports are costed</a:t>
            </a:r>
          </a:p>
          <a:p>
            <a:pPr marL="0" indent="0">
              <a:lnSpc>
                <a:spcPct val="150000"/>
              </a:lnSpc>
              <a:buNone/>
            </a:pPr>
            <a:endParaRPr lang="en-JM" sz="2000" dirty="0"/>
          </a:p>
          <a:p>
            <a:pPr>
              <a:lnSpc>
                <a:spcPct val="160000"/>
              </a:lnSpc>
            </a:pPr>
            <a:endParaRPr lang="en-JM" sz="2000" dirty="0"/>
          </a:p>
        </p:txBody>
      </p:sp>
      <p:sp>
        <p:nvSpPr>
          <p:cNvPr id="7" name="Content Placeholder 2"/>
          <p:cNvSpPr txBox="1">
            <a:spLocks/>
          </p:cNvSpPr>
          <p:nvPr/>
        </p:nvSpPr>
        <p:spPr>
          <a:xfrm>
            <a:off x="304800" y="1447800"/>
            <a:ext cx="8305800" cy="4724400"/>
          </a:xfrm>
          <a:prstGeom prst="rect">
            <a:avLst/>
          </a:prstGeom>
        </p:spPr>
        <p:txBody>
          <a:bodyPr vert="horz" lIns="91440" tIns="45720" rIns="91440" bIns="45720" rtlCol="0" anchor="ctr" anchorCtr="0">
            <a:noAutofit/>
          </a:bodyPr>
          <a:lst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a:lstStyle>
          <a:p>
            <a:pPr>
              <a:lnSpc>
                <a:spcPct val="150000"/>
              </a:lnSpc>
            </a:pPr>
            <a:endParaRPr lang="en-US" sz="2000" dirty="0" smtClean="0"/>
          </a:p>
        </p:txBody>
      </p:sp>
    </p:spTree>
    <p:extLst>
      <p:ext uri="{BB962C8B-B14F-4D97-AF65-F5344CB8AC3E}">
        <p14:creationId xmlns:p14="http://schemas.microsoft.com/office/powerpoint/2010/main" val="2828818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696200" cy="1447800"/>
          </a:xfrm>
        </p:spPr>
        <p:txBody>
          <a:bodyPr>
            <a:normAutofit/>
          </a:bodyPr>
          <a:lstStyle/>
          <a:p>
            <a:pPr algn="ctr"/>
            <a:r>
              <a:rPr lang="en-JM" dirty="0">
                <a:solidFill>
                  <a:srgbClr val="424456"/>
                </a:solidFill>
              </a:rPr>
              <a:t>Results </a:t>
            </a:r>
            <a:r>
              <a:rPr lang="en-JM" dirty="0" smtClean="0">
                <a:solidFill>
                  <a:srgbClr val="424456"/>
                </a:solidFill>
              </a:rPr>
              <a:t>Based Management</a:t>
            </a:r>
            <a:r>
              <a:rPr lang="en-JM" sz="3600" dirty="0">
                <a:solidFill>
                  <a:schemeClr val="tx1"/>
                </a:solidFill>
              </a:rPr>
              <a:t/>
            </a:r>
            <a:br>
              <a:rPr lang="en-JM" sz="3600" dirty="0">
                <a:solidFill>
                  <a:schemeClr val="tx1"/>
                </a:solidFill>
              </a:rPr>
            </a:br>
            <a:endParaRPr lang="en-JM" sz="4000" dirty="0"/>
          </a:p>
        </p:txBody>
      </p:sp>
      <p:sp>
        <p:nvSpPr>
          <p:cNvPr id="3" name="Content Placeholder 2"/>
          <p:cNvSpPr>
            <a:spLocks noGrp="1"/>
          </p:cNvSpPr>
          <p:nvPr>
            <p:ph idx="1"/>
          </p:nvPr>
        </p:nvSpPr>
        <p:spPr>
          <a:xfrm>
            <a:off x="304800" y="1911927"/>
            <a:ext cx="8686800" cy="4724400"/>
          </a:xfrm>
        </p:spPr>
        <p:txBody>
          <a:bodyPr>
            <a:noAutofit/>
          </a:bodyPr>
          <a:lstStyle/>
          <a:p>
            <a:pPr marL="475488" lvl="1" indent="0" algn="just">
              <a:lnSpc>
                <a:spcPct val="150000"/>
              </a:lnSpc>
              <a:buNone/>
            </a:pPr>
            <a:r>
              <a:rPr lang="en-JM" sz="2000" dirty="0" smtClean="0">
                <a:solidFill>
                  <a:schemeClr val="tx1"/>
                </a:solidFill>
                <a:ea typeface="+mj-ea"/>
                <a:cs typeface="+mj-cs"/>
              </a:rPr>
              <a:t>The Ministry is moving towards to Results based management where there will be a shift in focus on what was done and what has been changed. </a:t>
            </a:r>
          </a:p>
          <a:p>
            <a:pPr marL="475488" lvl="1" indent="0" algn="just">
              <a:lnSpc>
                <a:spcPct val="150000"/>
              </a:lnSpc>
              <a:buNone/>
            </a:pPr>
            <a:endParaRPr lang="en-JM" sz="2400" dirty="0">
              <a:solidFill>
                <a:schemeClr val="tx1"/>
              </a:solidFill>
              <a:ea typeface="+mj-ea"/>
              <a:cs typeface="+mj-cs"/>
            </a:endParaRPr>
          </a:p>
          <a:p>
            <a:pPr marL="475488" lvl="1" indent="0" algn="just">
              <a:lnSpc>
                <a:spcPct val="150000"/>
              </a:lnSpc>
              <a:buNone/>
            </a:pPr>
            <a:r>
              <a:rPr lang="en-JM" sz="2400" dirty="0" smtClean="0">
                <a:solidFill>
                  <a:schemeClr val="tx1"/>
                </a:solidFill>
                <a:ea typeface="+mj-ea"/>
                <a:cs typeface="+mj-cs"/>
              </a:rPr>
              <a:t>The RBM Approach is used to improve:</a:t>
            </a:r>
          </a:p>
          <a:p>
            <a:pPr marL="761238" lvl="1" indent="-285750" algn="just">
              <a:lnSpc>
                <a:spcPct val="150000"/>
              </a:lnSpc>
            </a:pPr>
            <a:r>
              <a:rPr lang="en-JM" sz="1800" dirty="0" smtClean="0">
                <a:solidFill>
                  <a:schemeClr val="tx1"/>
                </a:solidFill>
                <a:ea typeface="+mj-ea"/>
                <a:cs typeface="+mj-cs"/>
              </a:rPr>
              <a:t>Transparency</a:t>
            </a:r>
          </a:p>
          <a:p>
            <a:pPr marL="761238" lvl="1" indent="-285750" algn="just">
              <a:lnSpc>
                <a:spcPct val="150000"/>
              </a:lnSpc>
            </a:pPr>
            <a:r>
              <a:rPr lang="en-JM" sz="1800" dirty="0" smtClean="0">
                <a:solidFill>
                  <a:schemeClr val="tx1"/>
                </a:solidFill>
                <a:ea typeface="+mj-ea"/>
                <a:cs typeface="+mj-cs"/>
              </a:rPr>
              <a:t>Accountability</a:t>
            </a:r>
          </a:p>
          <a:p>
            <a:pPr marL="761238" lvl="1" indent="-285750" algn="just">
              <a:lnSpc>
                <a:spcPct val="150000"/>
              </a:lnSpc>
            </a:pPr>
            <a:r>
              <a:rPr lang="en-JM" sz="1800" dirty="0" smtClean="0">
                <a:solidFill>
                  <a:schemeClr val="tx1"/>
                </a:solidFill>
                <a:ea typeface="+mj-ea"/>
                <a:cs typeface="+mj-cs"/>
              </a:rPr>
              <a:t>Learning</a:t>
            </a:r>
          </a:p>
          <a:p>
            <a:pPr marL="761238" lvl="1" indent="-285750" algn="just">
              <a:lnSpc>
                <a:spcPct val="150000"/>
              </a:lnSpc>
            </a:pPr>
            <a:r>
              <a:rPr lang="en-JM" sz="1800" dirty="0" smtClean="0">
                <a:solidFill>
                  <a:schemeClr val="tx1"/>
                </a:solidFill>
                <a:ea typeface="+mj-ea"/>
                <a:cs typeface="+mj-cs"/>
              </a:rPr>
              <a:t>Adjusting for Improvement</a:t>
            </a:r>
            <a:endParaRPr lang="en-JM" sz="1800" dirty="0">
              <a:solidFill>
                <a:schemeClr val="tx1"/>
              </a:solidFill>
            </a:endParaRPr>
          </a:p>
          <a:p>
            <a:pPr marL="285750" indent="-285750">
              <a:lnSpc>
                <a:spcPct val="150000"/>
              </a:lnSpc>
            </a:pPr>
            <a:endParaRPr lang="en-JM" sz="1800" dirty="0"/>
          </a:p>
          <a:p>
            <a:pPr>
              <a:lnSpc>
                <a:spcPct val="160000"/>
              </a:lnSpc>
            </a:pPr>
            <a:endParaRPr lang="en-JM" sz="2000" dirty="0"/>
          </a:p>
        </p:txBody>
      </p:sp>
      <p:sp>
        <p:nvSpPr>
          <p:cNvPr id="7" name="Content Placeholder 2"/>
          <p:cNvSpPr txBox="1">
            <a:spLocks/>
          </p:cNvSpPr>
          <p:nvPr/>
        </p:nvSpPr>
        <p:spPr>
          <a:xfrm>
            <a:off x="304800" y="1447800"/>
            <a:ext cx="8305800" cy="4724400"/>
          </a:xfrm>
          <a:prstGeom prst="rect">
            <a:avLst/>
          </a:prstGeom>
        </p:spPr>
        <p:txBody>
          <a:bodyPr vert="horz" lIns="91440" tIns="45720" rIns="91440" bIns="45720" rtlCol="0" anchor="ctr" anchorCtr="0">
            <a:noAutofit/>
          </a:bodyPr>
          <a:lst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a:lstStyle>
          <a:p>
            <a:pPr>
              <a:lnSpc>
                <a:spcPct val="150000"/>
              </a:lnSpc>
            </a:pPr>
            <a:endParaRPr lang="en-US" sz="2000" dirty="0" smtClean="0"/>
          </a:p>
        </p:txBody>
      </p:sp>
    </p:spTree>
    <p:extLst>
      <p:ext uri="{BB962C8B-B14F-4D97-AF65-F5344CB8AC3E}">
        <p14:creationId xmlns:p14="http://schemas.microsoft.com/office/powerpoint/2010/main" val="1472327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tretch/>
        </p:blipFill>
        <p:spPr>
          <a:xfrm>
            <a:off x="2667000" y="1981200"/>
            <a:ext cx="4082143" cy="2286000"/>
          </a:xfrm>
          <a:prstGeom prst="rect">
            <a:avLst/>
          </a:prstGeom>
          <a:ln>
            <a:noFill/>
          </a:ln>
          <a:effectLst>
            <a:softEdge rad="112500"/>
          </a:effectLst>
        </p:spPr>
      </p:pic>
    </p:spTree>
    <p:extLst>
      <p:ext uri="{BB962C8B-B14F-4D97-AF65-F5344CB8AC3E}">
        <p14:creationId xmlns:p14="http://schemas.microsoft.com/office/powerpoint/2010/main" val="14222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6781800" cy="685800"/>
          </a:xfrm>
        </p:spPr>
        <p:txBody>
          <a:bodyPr>
            <a:normAutofit fontScale="90000"/>
          </a:bodyPr>
          <a:lstStyle/>
          <a:p>
            <a:pPr algn="ctr"/>
            <a:r>
              <a:rPr lang="en-US" dirty="0" smtClean="0"/>
              <a:t>Strategic Overview</a:t>
            </a:r>
            <a:endParaRPr lang="en-JM" dirty="0"/>
          </a:p>
        </p:txBody>
      </p:sp>
      <p:sp>
        <p:nvSpPr>
          <p:cNvPr id="3" name="Content Placeholder 2"/>
          <p:cNvSpPr>
            <a:spLocks noGrp="1"/>
          </p:cNvSpPr>
          <p:nvPr>
            <p:ph idx="1"/>
          </p:nvPr>
        </p:nvSpPr>
        <p:spPr>
          <a:xfrm>
            <a:off x="228600" y="2057400"/>
            <a:ext cx="8534400" cy="3886200"/>
          </a:xfrm>
        </p:spPr>
        <p:txBody>
          <a:bodyPr>
            <a:normAutofit fontScale="92500" lnSpcReduction="10000"/>
          </a:bodyPr>
          <a:lstStyle/>
          <a:p>
            <a:pPr marL="0" indent="0" algn="just">
              <a:buNone/>
            </a:pPr>
            <a:r>
              <a:rPr lang="en-JM" sz="2400" dirty="0" smtClean="0"/>
              <a:t>As part of the mandate from the Government of Jamaica (</a:t>
            </a:r>
            <a:r>
              <a:rPr lang="en-JM" sz="2400" dirty="0" err="1" smtClean="0"/>
              <a:t>GoJ</a:t>
            </a:r>
            <a:r>
              <a:rPr lang="en-JM" sz="2400" dirty="0" smtClean="0"/>
              <a:t>) the Ministry of Education Youth and Information is stipulated to produce and submit a three (3) Strategic Business Plan, an annual Operational Plan, as well as quarterly reports on the Ministry's performance to the Cabinet Office. </a:t>
            </a:r>
          </a:p>
          <a:p>
            <a:pPr marL="0" indent="0" algn="just">
              <a:buNone/>
            </a:pPr>
            <a:endParaRPr lang="en-JM" sz="2400" dirty="0"/>
          </a:p>
          <a:p>
            <a:pPr marL="0" indent="0" algn="just">
              <a:buNone/>
            </a:pPr>
            <a:r>
              <a:rPr lang="en-JM" sz="2400" dirty="0" smtClean="0"/>
              <a:t>There is also a whole of government report that is submitted twice per year.</a:t>
            </a:r>
          </a:p>
          <a:p>
            <a:pPr marL="0" indent="0" algn="just">
              <a:buNone/>
            </a:pPr>
            <a:endParaRPr lang="en-JM" sz="2400" dirty="0"/>
          </a:p>
          <a:p>
            <a:pPr marL="0" indent="0" algn="just">
              <a:buNone/>
            </a:pPr>
            <a:r>
              <a:rPr lang="en-JM" sz="2400" dirty="0" smtClean="0"/>
              <a:t>This forms of </a:t>
            </a:r>
            <a:r>
              <a:rPr lang="en-JM" sz="2400" dirty="0" err="1" smtClean="0"/>
              <a:t>GoJ’s</a:t>
            </a:r>
            <a:r>
              <a:rPr lang="en-JM" sz="2400" dirty="0" smtClean="0"/>
              <a:t> regulatory and accountability framework under </a:t>
            </a:r>
            <a:r>
              <a:rPr lang="en-US" sz="2400" dirty="0" smtClean="0"/>
              <a:t>the </a:t>
            </a:r>
            <a:r>
              <a:rPr lang="en-US" sz="2400" dirty="0"/>
              <a:t>Government’s Performance Management Evaluation System (PMES</a:t>
            </a:r>
            <a:r>
              <a:rPr lang="en-US" sz="2400" dirty="0" smtClean="0"/>
              <a:t>).</a:t>
            </a:r>
          </a:p>
          <a:p>
            <a:pPr marL="0" indent="0" algn="just">
              <a:buNone/>
            </a:pPr>
            <a:endParaRPr lang="en-US" sz="2800" dirty="0"/>
          </a:p>
        </p:txBody>
      </p:sp>
    </p:spTree>
    <p:extLst>
      <p:ext uri="{BB962C8B-B14F-4D97-AF65-F5344CB8AC3E}">
        <p14:creationId xmlns:p14="http://schemas.microsoft.com/office/powerpoint/2010/main" val="2934329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6781800" cy="685800"/>
          </a:xfrm>
        </p:spPr>
        <p:txBody>
          <a:bodyPr>
            <a:noAutofit/>
          </a:bodyPr>
          <a:lstStyle/>
          <a:p>
            <a:pPr algn="ctr"/>
            <a:r>
              <a:rPr lang="en-JM" sz="4000" dirty="0" smtClean="0"/>
              <a:t>The Link</a:t>
            </a:r>
            <a:endParaRPr lang="en-JM" sz="4000" dirty="0"/>
          </a:p>
        </p:txBody>
      </p:sp>
      <p:sp>
        <p:nvSpPr>
          <p:cNvPr id="3" name="Content Placeholder 2"/>
          <p:cNvSpPr>
            <a:spLocks noGrp="1"/>
          </p:cNvSpPr>
          <p:nvPr>
            <p:ph idx="1"/>
          </p:nvPr>
        </p:nvSpPr>
        <p:spPr>
          <a:xfrm>
            <a:off x="304800" y="1219200"/>
            <a:ext cx="8382000" cy="4724400"/>
          </a:xfrm>
        </p:spPr>
        <p:txBody>
          <a:bodyPr>
            <a:normAutofit fontScale="85000" lnSpcReduction="20000"/>
          </a:bodyPr>
          <a:lstStyle/>
          <a:p>
            <a:pPr marL="0" indent="0">
              <a:buNone/>
            </a:pPr>
            <a:endParaRPr lang="en-JM" dirty="0" smtClean="0"/>
          </a:p>
          <a:p>
            <a:pPr marL="0" indent="0">
              <a:buNone/>
            </a:pPr>
            <a:endParaRPr lang="en-JM" dirty="0"/>
          </a:p>
          <a:p>
            <a:pPr marL="0" indent="0" algn="just">
              <a:buNone/>
            </a:pPr>
            <a:endParaRPr lang="en-JM" dirty="0" smtClean="0"/>
          </a:p>
          <a:p>
            <a:pPr marL="0" indent="0" algn="just">
              <a:buNone/>
            </a:pPr>
            <a:r>
              <a:rPr lang="en-JM" dirty="0" smtClean="0"/>
              <a:t>These plans and reports are aligned to:</a:t>
            </a:r>
          </a:p>
          <a:p>
            <a:pPr marL="0" indent="0">
              <a:buNone/>
            </a:pPr>
            <a:endParaRPr lang="en-JM" dirty="0" smtClean="0"/>
          </a:p>
          <a:p>
            <a:pPr marL="0" indent="0" algn="ctr">
              <a:buNone/>
            </a:pPr>
            <a:r>
              <a:rPr lang="en-JM" b="1" dirty="0">
                <a:solidFill>
                  <a:srgbClr val="FF0000"/>
                </a:solidFill>
              </a:rPr>
              <a:t>Vision 2030 National Goal for Education</a:t>
            </a:r>
          </a:p>
          <a:p>
            <a:pPr marL="0" indent="0" algn="ctr">
              <a:buNone/>
            </a:pPr>
            <a:r>
              <a:rPr lang="en-JM" dirty="0"/>
              <a:t>Jamaicans are empowered to achieve their fullest potential</a:t>
            </a:r>
          </a:p>
          <a:p>
            <a:pPr marL="0" indent="0" algn="ctr">
              <a:buNone/>
            </a:pPr>
            <a:endParaRPr lang="en-JM" dirty="0"/>
          </a:p>
          <a:p>
            <a:pPr marL="0" indent="0" algn="ctr">
              <a:buNone/>
            </a:pPr>
            <a:r>
              <a:rPr lang="en-JM" b="1" dirty="0">
                <a:solidFill>
                  <a:srgbClr val="FF0000"/>
                </a:solidFill>
              </a:rPr>
              <a:t>National  Outcome</a:t>
            </a:r>
          </a:p>
          <a:p>
            <a:pPr marL="0" indent="0" algn="ctr">
              <a:buNone/>
            </a:pPr>
            <a:r>
              <a:rPr lang="en-JM" dirty="0"/>
              <a:t>World-Class Education and </a:t>
            </a:r>
          </a:p>
          <a:p>
            <a:pPr marL="0" indent="0" algn="ctr">
              <a:buNone/>
            </a:pPr>
            <a:r>
              <a:rPr lang="en-JM" dirty="0" smtClean="0"/>
              <a:t>Training</a:t>
            </a:r>
          </a:p>
          <a:p>
            <a:pPr marL="0" indent="0" algn="ctr">
              <a:buNone/>
            </a:pPr>
            <a:endParaRPr lang="en-JM" dirty="0" smtClean="0"/>
          </a:p>
          <a:p>
            <a:pPr marL="0" indent="0" algn="ctr">
              <a:buNone/>
            </a:pPr>
            <a:r>
              <a:rPr lang="en-JM" b="1" dirty="0" smtClean="0">
                <a:solidFill>
                  <a:srgbClr val="FF0000"/>
                </a:solidFill>
              </a:rPr>
              <a:t>11 National Strategies</a:t>
            </a:r>
            <a:endParaRPr lang="en-JM" b="1" dirty="0">
              <a:solidFill>
                <a:srgbClr val="FF0000"/>
              </a:solidFill>
            </a:endParaRPr>
          </a:p>
          <a:p>
            <a:pPr marL="0" indent="0">
              <a:buNone/>
            </a:pPr>
            <a:endParaRPr lang="en-JM" b="1" dirty="0"/>
          </a:p>
          <a:p>
            <a:pPr marL="0" indent="0">
              <a:buNone/>
            </a:pPr>
            <a:endParaRPr lang="en-JM" dirty="0"/>
          </a:p>
        </p:txBody>
      </p:sp>
    </p:spTree>
    <p:extLst>
      <p:ext uri="{BB962C8B-B14F-4D97-AF65-F5344CB8AC3E}">
        <p14:creationId xmlns:p14="http://schemas.microsoft.com/office/powerpoint/2010/main" val="609869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6781800" cy="685800"/>
          </a:xfrm>
        </p:spPr>
        <p:txBody>
          <a:bodyPr>
            <a:noAutofit/>
          </a:bodyPr>
          <a:lstStyle/>
          <a:p>
            <a:pPr algn="ctr"/>
            <a:r>
              <a:rPr lang="en-JM" sz="4000" dirty="0" smtClean="0"/>
              <a:t>The Link</a:t>
            </a:r>
            <a:endParaRPr lang="en-JM" sz="4000" dirty="0"/>
          </a:p>
        </p:txBody>
      </p:sp>
      <p:sp>
        <p:nvSpPr>
          <p:cNvPr id="3" name="Content Placeholder 2"/>
          <p:cNvSpPr>
            <a:spLocks noGrp="1"/>
          </p:cNvSpPr>
          <p:nvPr>
            <p:ph idx="1"/>
          </p:nvPr>
        </p:nvSpPr>
        <p:spPr>
          <a:xfrm>
            <a:off x="304800" y="1219200"/>
            <a:ext cx="8382000" cy="4724400"/>
          </a:xfrm>
        </p:spPr>
        <p:txBody>
          <a:bodyPr>
            <a:normAutofit fontScale="92500" lnSpcReduction="20000"/>
          </a:bodyPr>
          <a:lstStyle/>
          <a:p>
            <a:pPr marL="0" indent="0" algn="just">
              <a:buNone/>
            </a:pPr>
            <a:r>
              <a:rPr lang="en-JM" dirty="0" smtClean="0"/>
              <a:t>These plans and reports are aligned to:</a:t>
            </a:r>
          </a:p>
          <a:p>
            <a:pPr marL="0" indent="0">
              <a:buNone/>
            </a:pPr>
            <a:endParaRPr lang="en-JM" dirty="0" smtClean="0"/>
          </a:p>
          <a:p>
            <a:pPr marL="0" indent="0" algn="ctr">
              <a:buNone/>
            </a:pPr>
            <a:r>
              <a:rPr lang="en-JM" b="1" dirty="0" smtClean="0">
                <a:solidFill>
                  <a:srgbClr val="FF0000"/>
                </a:solidFill>
              </a:rPr>
              <a:t>Sustainable Development Goal #4</a:t>
            </a:r>
          </a:p>
          <a:p>
            <a:pPr marL="0" indent="0" algn="ctr">
              <a:buNone/>
            </a:pPr>
            <a:endParaRPr lang="en-JM" b="1" dirty="0">
              <a:solidFill>
                <a:srgbClr val="FF0000"/>
              </a:solidFill>
            </a:endParaRPr>
          </a:p>
          <a:p>
            <a:pPr marL="0" indent="0" algn="ctr">
              <a:buNone/>
            </a:pPr>
            <a:r>
              <a:rPr lang="en-JM" b="1" dirty="0" smtClean="0"/>
              <a:t>Quality Education for all</a:t>
            </a:r>
          </a:p>
          <a:p>
            <a:pPr marL="0" indent="0">
              <a:buNone/>
            </a:pPr>
            <a:endParaRPr lang="en-JM" b="1" dirty="0"/>
          </a:p>
          <a:p>
            <a:pPr marL="0" indent="0" algn="just">
              <a:buNone/>
            </a:pPr>
            <a:r>
              <a:rPr lang="en-JM" dirty="0" smtClean="0"/>
              <a:t>There are also a number of indicators that are linked to this goal which are monitored locally by MOEYI other stakeholders as well as international bodies (UNESCO/UNICEF). </a:t>
            </a:r>
          </a:p>
          <a:p>
            <a:pPr marL="0" indent="0" algn="just">
              <a:buNone/>
            </a:pPr>
            <a:endParaRPr lang="en-JM" dirty="0"/>
          </a:p>
          <a:p>
            <a:pPr marL="0" indent="0" algn="just">
              <a:buNone/>
            </a:pPr>
            <a:r>
              <a:rPr lang="en-JM" dirty="0" smtClean="0"/>
              <a:t>All indicators expect one (1) have a 2030 timeline for achievement.</a:t>
            </a:r>
            <a:endParaRPr lang="en-JM" dirty="0"/>
          </a:p>
        </p:txBody>
      </p:sp>
    </p:spTree>
    <p:extLst>
      <p:ext uri="{BB962C8B-B14F-4D97-AF65-F5344CB8AC3E}">
        <p14:creationId xmlns:p14="http://schemas.microsoft.com/office/powerpoint/2010/main" val="398225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305800" cy="5562600"/>
          </a:xfrm>
        </p:spPr>
        <p:txBody>
          <a:bodyPr>
            <a:normAutofit fontScale="55000" lnSpcReduction="20000"/>
          </a:bodyPr>
          <a:lstStyle/>
          <a:p>
            <a:pPr marL="0" indent="0" algn="ctr">
              <a:buNone/>
            </a:pPr>
            <a:endParaRPr lang="en-JM" b="1" dirty="0" smtClean="0">
              <a:solidFill>
                <a:srgbClr val="FF0000"/>
              </a:solidFill>
            </a:endParaRPr>
          </a:p>
          <a:p>
            <a:pPr marL="0" indent="0" algn="ctr">
              <a:buNone/>
            </a:pPr>
            <a:endParaRPr lang="en-JM" b="1" dirty="0">
              <a:solidFill>
                <a:srgbClr val="FF0000"/>
              </a:solidFill>
            </a:endParaRPr>
          </a:p>
          <a:p>
            <a:pPr marL="0" indent="0" algn="ctr">
              <a:buNone/>
            </a:pPr>
            <a:r>
              <a:rPr lang="en-JM" sz="6500" b="1" dirty="0" smtClean="0">
                <a:solidFill>
                  <a:schemeClr val="tx1"/>
                </a:solidFill>
              </a:rPr>
              <a:t>Government Priority for Education</a:t>
            </a:r>
          </a:p>
          <a:p>
            <a:pPr marL="0" indent="0" algn="ctr">
              <a:buNone/>
            </a:pPr>
            <a:endParaRPr lang="en-JM" sz="5000" b="1" dirty="0" smtClean="0">
              <a:solidFill>
                <a:srgbClr val="FF0000"/>
              </a:solidFill>
            </a:endParaRPr>
          </a:p>
          <a:p>
            <a:pPr marL="0" indent="0" algn="just">
              <a:lnSpc>
                <a:spcPct val="120000"/>
              </a:lnSpc>
              <a:buNone/>
            </a:pPr>
            <a:r>
              <a:rPr lang="en-JM" sz="3200" dirty="0" smtClean="0"/>
              <a:t>Under the Government’s  Medium </a:t>
            </a:r>
            <a:r>
              <a:rPr lang="en-JM" sz="3200" dirty="0"/>
              <a:t>Term Socio-Economic Policy Framework </a:t>
            </a:r>
            <a:endParaRPr lang="en-JM" sz="3200" dirty="0" smtClean="0"/>
          </a:p>
          <a:p>
            <a:pPr marL="0" indent="0" algn="ctr">
              <a:lnSpc>
                <a:spcPct val="120000"/>
              </a:lnSpc>
              <a:buNone/>
            </a:pPr>
            <a:r>
              <a:rPr lang="en-JM" sz="3200" dirty="0" smtClean="0">
                <a:solidFill>
                  <a:srgbClr val="FF0000"/>
                </a:solidFill>
              </a:rPr>
              <a:t>Human </a:t>
            </a:r>
            <a:r>
              <a:rPr lang="en-JM" sz="3200" dirty="0">
                <a:solidFill>
                  <a:srgbClr val="FF0000"/>
                </a:solidFill>
              </a:rPr>
              <a:t>Capital Development </a:t>
            </a:r>
            <a:r>
              <a:rPr lang="en-JM" sz="3200" dirty="0" smtClean="0">
                <a:solidFill>
                  <a:srgbClr val="FF0000"/>
                </a:solidFill>
              </a:rPr>
              <a:t>Initiative</a:t>
            </a:r>
          </a:p>
          <a:p>
            <a:pPr marL="0" indent="0" algn="ctr">
              <a:lnSpc>
                <a:spcPct val="120000"/>
              </a:lnSpc>
              <a:buNone/>
            </a:pPr>
            <a:endParaRPr lang="en-JM" sz="3200" dirty="0" smtClean="0">
              <a:solidFill>
                <a:srgbClr val="FF0000"/>
              </a:solidFill>
            </a:endParaRPr>
          </a:p>
          <a:p>
            <a:pPr marL="0" indent="0" algn="just">
              <a:lnSpc>
                <a:spcPct val="120000"/>
              </a:lnSpc>
              <a:buNone/>
            </a:pPr>
            <a:endParaRPr lang="en-JM" sz="3200" dirty="0" smtClean="0"/>
          </a:p>
          <a:p>
            <a:pPr marL="0" indent="0" algn="just">
              <a:lnSpc>
                <a:spcPct val="120000"/>
              </a:lnSpc>
              <a:buNone/>
            </a:pPr>
            <a:endParaRPr lang="en-JM" sz="3200" dirty="0"/>
          </a:p>
          <a:p>
            <a:pPr marL="0" indent="0" algn="just">
              <a:lnSpc>
                <a:spcPct val="120000"/>
              </a:lnSpc>
              <a:buNone/>
            </a:pPr>
            <a:endParaRPr lang="en-JM" sz="3200" dirty="0" smtClean="0"/>
          </a:p>
          <a:p>
            <a:pPr marL="0" indent="0" algn="ctr">
              <a:lnSpc>
                <a:spcPct val="120000"/>
              </a:lnSpc>
              <a:buNone/>
            </a:pPr>
            <a:r>
              <a:rPr lang="en-US" sz="3200" dirty="0" smtClean="0"/>
              <a:t>Quality </a:t>
            </a:r>
            <a:r>
              <a:rPr lang="en-US" sz="3200" dirty="0"/>
              <a:t>Early Childhood Education (access)</a:t>
            </a:r>
          </a:p>
          <a:p>
            <a:pPr marL="0" indent="0" algn="ctr">
              <a:lnSpc>
                <a:spcPct val="120000"/>
              </a:lnSpc>
              <a:buNone/>
            </a:pPr>
            <a:r>
              <a:rPr lang="en-US" sz="3200" dirty="0"/>
              <a:t>Student Support</a:t>
            </a:r>
          </a:p>
          <a:p>
            <a:pPr marL="0" indent="0" algn="ctr">
              <a:lnSpc>
                <a:spcPct val="120000"/>
              </a:lnSpc>
              <a:buNone/>
            </a:pPr>
            <a:r>
              <a:rPr lang="en-US" sz="3200" dirty="0"/>
              <a:t>Differentiated Instruction for Effective Teaching</a:t>
            </a:r>
          </a:p>
          <a:p>
            <a:pPr marL="0" indent="0" algn="ctr">
              <a:lnSpc>
                <a:spcPct val="120000"/>
              </a:lnSpc>
              <a:buNone/>
            </a:pPr>
            <a:r>
              <a:rPr lang="en-US" sz="3200" dirty="0"/>
              <a:t>and Learning</a:t>
            </a:r>
          </a:p>
          <a:p>
            <a:pPr marL="0" indent="0" algn="ctr">
              <a:lnSpc>
                <a:spcPct val="120000"/>
              </a:lnSpc>
              <a:buNone/>
            </a:pPr>
            <a:r>
              <a:rPr lang="en-US" sz="3200" dirty="0"/>
              <a:t>Youth Development and Career Advancement</a:t>
            </a:r>
            <a:endParaRPr lang="en-JM" sz="7200" dirty="0" smtClean="0"/>
          </a:p>
          <a:p>
            <a:pPr marL="0" indent="0" algn="ctr">
              <a:buNone/>
            </a:pPr>
            <a:endParaRPr lang="en-JM" dirty="0"/>
          </a:p>
          <a:p>
            <a:pPr marL="0" indent="0" algn="ctr">
              <a:buNone/>
            </a:pPr>
            <a:endParaRPr lang="en-JM" dirty="0"/>
          </a:p>
          <a:p>
            <a:pPr marL="0" indent="0" algn="ctr">
              <a:buNone/>
            </a:pPr>
            <a:endParaRPr lang="en-JM"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4346249" y="3352800"/>
            <a:ext cx="650080" cy="345281"/>
          </a:xfrm>
          <a:prstGeom prst="rect">
            <a:avLst/>
          </a:prstGeom>
        </p:spPr>
      </p:pic>
    </p:spTree>
    <p:extLst>
      <p:ext uri="{BB962C8B-B14F-4D97-AF65-F5344CB8AC3E}">
        <p14:creationId xmlns:p14="http://schemas.microsoft.com/office/powerpoint/2010/main" val="924961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81000"/>
            <a:ext cx="6781800" cy="838200"/>
          </a:xfrm>
        </p:spPr>
        <p:txBody>
          <a:bodyPr>
            <a:normAutofit/>
          </a:bodyPr>
          <a:lstStyle/>
          <a:p>
            <a:pPr algn="ctr"/>
            <a:r>
              <a:rPr lang="en-JM" sz="4000" dirty="0" smtClean="0"/>
              <a:t>Policy Priorities (</a:t>
            </a:r>
            <a:r>
              <a:rPr lang="en-JM" sz="4000" dirty="0" err="1" smtClean="0"/>
              <a:t>Cental</a:t>
            </a:r>
            <a:r>
              <a:rPr lang="en-JM" sz="4000" dirty="0" smtClean="0"/>
              <a:t>)</a:t>
            </a:r>
            <a:endParaRPr lang="en-JM" sz="4000" dirty="0"/>
          </a:p>
        </p:txBody>
      </p:sp>
      <p:sp>
        <p:nvSpPr>
          <p:cNvPr id="3" name="Content Placeholder 2"/>
          <p:cNvSpPr>
            <a:spLocks noGrp="1"/>
          </p:cNvSpPr>
          <p:nvPr>
            <p:ph idx="1"/>
          </p:nvPr>
        </p:nvSpPr>
        <p:spPr>
          <a:xfrm>
            <a:off x="152400" y="1828800"/>
            <a:ext cx="8229600" cy="4343400"/>
          </a:xfrm>
        </p:spPr>
        <p:txBody>
          <a:bodyPr>
            <a:normAutofit fontScale="70000" lnSpcReduction="20000"/>
          </a:bodyPr>
          <a:lstStyle/>
          <a:p>
            <a:pPr marL="0" indent="0">
              <a:lnSpc>
                <a:spcPct val="150000"/>
              </a:lnSpc>
              <a:buNone/>
            </a:pPr>
            <a:r>
              <a:rPr lang="en-GB" dirty="0" smtClean="0"/>
              <a:t>All plans and reports prepared should also be aligned to the Ministry’s Policy Priorities.</a:t>
            </a:r>
          </a:p>
          <a:p>
            <a:pPr marL="0" indent="0">
              <a:lnSpc>
                <a:spcPct val="150000"/>
              </a:lnSpc>
              <a:buNone/>
            </a:pPr>
            <a:endParaRPr lang="en-GB" dirty="0" smtClean="0"/>
          </a:p>
          <a:p>
            <a:pPr marL="0" indent="0" algn="ctr">
              <a:lnSpc>
                <a:spcPct val="150000"/>
              </a:lnSpc>
              <a:buNone/>
            </a:pPr>
            <a:r>
              <a:rPr lang="en-GB" sz="1900" dirty="0" smtClean="0"/>
              <a:t>Child </a:t>
            </a:r>
            <a:r>
              <a:rPr lang="en-GB" sz="1900" dirty="0"/>
              <a:t>and Youth Development</a:t>
            </a:r>
            <a:endParaRPr lang="en-JM" sz="1900" dirty="0"/>
          </a:p>
          <a:p>
            <a:pPr marL="0" indent="0" algn="ctr">
              <a:lnSpc>
                <a:spcPct val="150000"/>
              </a:lnSpc>
              <a:buNone/>
            </a:pPr>
            <a:r>
              <a:rPr lang="en-GB" sz="1900" dirty="0"/>
              <a:t>Child Care and Protection</a:t>
            </a:r>
            <a:endParaRPr lang="en-JM" sz="1900" dirty="0"/>
          </a:p>
          <a:p>
            <a:pPr marL="0" indent="0" algn="ctr">
              <a:lnSpc>
                <a:spcPct val="150000"/>
              </a:lnSpc>
              <a:buNone/>
            </a:pPr>
            <a:r>
              <a:rPr lang="en-GB" sz="1900" dirty="0"/>
              <a:t>Lifelong Learning</a:t>
            </a:r>
            <a:endParaRPr lang="en-JM" sz="1900" dirty="0"/>
          </a:p>
          <a:p>
            <a:pPr marL="0" indent="0" algn="ctr">
              <a:lnSpc>
                <a:spcPct val="150000"/>
              </a:lnSpc>
              <a:buNone/>
            </a:pPr>
            <a:r>
              <a:rPr lang="en-GB" sz="1900" dirty="0"/>
              <a:t>Governance and Accountability</a:t>
            </a:r>
            <a:endParaRPr lang="en-JM" sz="1900" dirty="0"/>
          </a:p>
          <a:p>
            <a:pPr marL="0" indent="0" algn="ctr">
              <a:lnSpc>
                <a:spcPct val="150000"/>
              </a:lnSpc>
              <a:buNone/>
            </a:pPr>
            <a:r>
              <a:rPr lang="en-GB" sz="1900" dirty="0"/>
              <a:t> Information and Communication</a:t>
            </a:r>
            <a:endParaRPr lang="en-JM" sz="1900" dirty="0"/>
          </a:p>
          <a:p>
            <a:pPr marL="0" indent="0" algn="ctr">
              <a:lnSpc>
                <a:spcPct val="150000"/>
              </a:lnSpc>
              <a:buNone/>
            </a:pPr>
            <a:r>
              <a:rPr lang="en-GB" sz="1900" dirty="0"/>
              <a:t>Quality Education and Training</a:t>
            </a:r>
            <a:endParaRPr lang="en-JM" sz="1900" dirty="0"/>
          </a:p>
          <a:p>
            <a:pPr marL="0" indent="0" algn="ctr">
              <a:lnSpc>
                <a:spcPct val="150000"/>
              </a:lnSpc>
              <a:buNone/>
            </a:pPr>
            <a:r>
              <a:rPr lang="en-GB" sz="1900" dirty="0"/>
              <a:t>Stakeholder </a:t>
            </a:r>
            <a:r>
              <a:rPr lang="en-GB" sz="1900" dirty="0" smtClean="0"/>
              <a:t>Engagement</a:t>
            </a:r>
          </a:p>
          <a:p>
            <a:pPr marL="0" indent="0" algn="ctr">
              <a:lnSpc>
                <a:spcPct val="150000"/>
              </a:lnSpc>
              <a:buNone/>
            </a:pPr>
            <a:r>
              <a:rPr lang="en-GB" sz="1900" dirty="0" smtClean="0"/>
              <a:t>Parental Support</a:t>
            </a:r>
          </a:p>
          <a:p>
            <a:pPr marL="0" indent="0" algn="ctr">
              <a:lnSpc>
                <a:spcPct val="150000"/>
              </a:lnSpc>
              <a:buNone/>
            </a:pPr>
            <a:r>
              <a:rPr lang="en-GB" sz="1900" dirty="0" smtClean="0"/>
              <a:t>Bridging the Digital Divide</a:t>
            </a:r>
            <a:endParaRPr lang="en-JM" sz="1900" dirty="0"/>
          </a:p>
          <a:p>
            <a:pPr marL="0" indent="0" algn="ctr">
              <a:buNone/>
            </a:pPr>
            <a:endParaRPr lang="en-JM" dirty="0"/>
          </a:p>
        </p:txBody>
      </p:sp>
    </p:spTree>
    <p:extLst>
      <p:ext uri="{BB962C8B-B14F-4D97-AF65-F5344CB8AC3E}">
        <p14:creationId xmlns:p14="http://schemas.microsoft.com/office/powerpoint/2010/main" val="24162304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81000"/>
            <a:ext cx="6781800" cy="838200"/>
          </a:xfrm>
        </p:spPr>
        <p:txBody>
          <a:bodyPr>
            <a:normAutofit/>
          </a:bodyPr>
          <a:lstStyle/>
          <a:p>
            <a:pPr algn="ctr"/>
            <a:r>
              <a:rPr lang="en-JM" sz="4000" dirty="0" smtClean="0"/>
              <a:t>Strategic Objectives</a:t>
            </a:r>
            <a:endParaRPr lang="en-JM" sz="4000" dirty="0"/>
          </a:p>
        </p:txBody>
      </p:sp>
      <p:sp>
        <p:nvSpPr>
          <p:cNvPr id="3" name="Content Placeholder 2"/>
          <p:cNvSpPr>
            <a:spLocks noGrp="1"/>
          </p:cNvSpPr>
          <p:nvPr>
            <p:ph idx="1"/>
          </p:nvPr>
        </p:nvSpPr>
        <p:spPr>
          <a:xfrm>
            <a:off x="152400" y="1828800"/>
            <a:ext cx="8763000" cy="4648200"/>
          </a:xfrm>
        </p:spPr>
        <p:txBody>
          <a:bodyPr>
            <a:normAutofit/>
          </a:bodyPr>
          <a:lstStyle/>
          <a:p>
            <a:pPr marL="0" indent="0" algn="ctr">
              <a:buNone/>
            </a:pPr>
            <a:r>
              <a:rPr lang="en-US" sz="1800" dirty="0"/>
              <a:t>The Strategic Objectives are the overarching goals the Ministry seeks to achieve.  </a:t>
            </a:r>
          </a:p>
          <a:p>
            <a:pPr marL="0" indent="0" algn="ctr">
              <a:buNone/>
            </a:pPr>
            <a:endParaRPr lang="en-US" sz="1800" dirty="0"/>
          </a:p>
          <a:p>
            <a:pPr marL="0" indent="0" algn="just">
              <a:buNone/>
            </a:pPr>
            <a:r>
              <a:rPr lang="en-US" sz="1800" b="1" dirty="0"/>
              <a:t>The strategic objectives of the Ministry are</a:t>
            </a:r>
            <a:r>
              <a:rPr lang="en-US" sz="1800" b="1" dirty="0" smtClean="0"/>
              <a:t>:</a:t>
            </a:r>
          </a:p>
          <a:p>
            <a:pPr marL="0" indent="0" algn="just">
              <a:buNone/>
            </a:pPr>
            <a:endParaRPr lang="en-US" sz="1800" dirty="0"/>
          </a:p>
          <a:p>
            <a:pPr marL="285750" indent="-285750" algn="just"/>
            <a:r>
              <a:rPr lang="en-US" sz="1800" dirty="0" smtClean="0"/>
              <a:t>To </a:t>
            </a:r>
            <a:r>
              <a:rPr lang="en-US" sz="1800" dirty="0"/>
              <a:t>maximize parental involvement in the lives of all Jamaican children by </a:t>
            </a:r>
            <a:r>
              <a:rPr lang="en-US" sz="1800" dirty="0" smtClean="0"/>
              <a:t>2025.</a:t>
            </a:r>
          </a:p>
          <a:p>
            <a:pPr marL="285750" indent="-285750" algn="just"/>
            <a:endParaRPr lang="en-US" sz="1800" dirty="0" smtClean="0"/>
          </a:p>
          <a:p>
            <a:pPr marL="285750" indent="-285750" algn="just"/>
            <a:r>
              <a:rPr lang="en-US" sz="1800" dirty="0" smtClean="0"/>
              <a:t>To </a:t>
            </a:r>
            <a:r>
              <a:rPr lang="en-US" sz="1800" dirty="0"/>
              <a:t>minimize the number of at-risk children and youth by 50% by </a:t>
            </a:r>
            <a:r>
              <a:rPr lang="en-US" sz="1800" dirty="0" smtClean="0"/>
              <a:t>2025.</a:t>
            </a:r>
          </a:p>
          <a:p>
            <a:pPr marL="342900" indent="-342900" algn="just">
              <a:buAutoNum type="arabicPeriod" startAt="2"/>
            </a:pPr>
            <a:endParaRPr lang="en-US" sz="1800" dirty="0"/>
          </a:p>
          <a:p>
            <a:pPr marL="285750" indent="-285750" algn="just"/>
            <a:r>
              <a:rPr lang="en-US" sz="1800" dirty="0" smtClean="0"/>
              <a:t>To </a:t>
            </a:r>
            <a:r>
              <a:rPr lang="en-US" sz="1800" dirty="0"/>
              <a:t>maximize the percentage of all Jamaican children and youth who have access to and/or attachment to quality </a:t>
            </a:r>
            <a:r>
              <a:rPr lang="en-US" sz="1800" dirty="0" smtClean="0"/>
              <a:t>  care</a:t>
            </a:r>
            <a:r>
              <a:rPr lang="en-US" sz="1800" dirty="0"/>
              <a:t>, stimulation, education and/or training (0 - 29 years) by </a:t>
            </a:r>
            <a:r>
              <a:rPr lang="en-US" sz="1800" dirty="0" smtClean="0"/>
              <a:t>2025.</a:t>
            </a:r>
          </a:p>
          <a:p>
            <a:pPr marL="342900" indent="-342900" algn="just">
              <a:buAutoNum type="arabicPeriod" startAt="3"/>
            </a:pPr>
            <a:endParaRPr lang="en-US" sz="1800" dirty="0"/>
          </a:p>
          <a:p>
            <a:pPr marL="285750" indent="-285750" algn="just"/>
            <a:r>
              <a:rPr lang="en-US" sz="1800" dirty="0" smtClean="0"/>
              <a:t>To </a:t>
            </a:r>
            <a:r>
              <a:rPr lang="en-US" sz="1800" dirty="0"/>
              <a:t>maximize the use of digital technologies for the advancement of all teachers and students by </a:t>
            </a:r>
            <a:r>
              <a:rPr lang="en-US" sz="1800" dirty="0" smtClean="0"/>
              <a:t>2025.</a:t>
            </a:r>
            <a:endParaRPr lang="en-US" sz="1800" dirty="0"/>
          </a:p>
          <a:p>
            <a:pPr marL="0" indent="0">
              <a:buNone/>
            </a:pPr>
            <a:endParaRPr lang="en-JM" sz="1800" dirty="0"/>
          </a:p>
        </p:txBody>
      </p:sp>
    </p:spTree>
    <p:extLst>
      <p:ext uri="{BB962C8B-B14F-4D97-AF65-F5344CB8AC3E}">
        <p14:creationId xmlns:p14="http://schemas.microsoft.com/office/powerpoint/2010/main" val="2896083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81000"/>
            <a:ext cx="6781800" cy="838200"/>
          </a:xfrm>
        </p:spPr>
        <p:txBody>
          <a:bodyPr>
            <a:normAutofit/>
          </a:bodyPr>
          <a:lstStyle/>
          <a:p>
            <a:pPr algn="ctr"/>
            <a:r>
              <a:rPr lang="en-JM" sz="4000" dirty="0" smtClean="0"/>
              <a:t>Strategic Objectives</a:t>
            </a:r>
            <a:endParaRPr lang="en-JM" sz="4000" dirty="0"/>
          </a:p>
        </p:txBody>
      </p:sp>
      <p:sp>
        <p:nvSpPr>
          <p:cNvPr id="3" name="Content Placeholder 2"/>
          <p:cNvSpPr>
            <a:spLocks noGrp="1"/>
          </p:cNvSpPr>
          <p:nvPr>
            <p:ph idx="1"/>
          </p:nvPr>
        </p:nvSpPr>
        <p:spPr>
          <a:xfrm>
            <a:off x="152400" y="1828800"/>
            <a:ext cx="8763000" cy="4648200"/>
          </a:xfrm>
        </p:spPr>
        <p:txBody>
          <a:bodyPr>
            <a:normAutofit/>
          </a:bodyPr>
          <a:lstStyle/>
          <a:p>
            <a:pPr marL="0" indent="0" algn="ctr">
              <a:buNone/>
            </a:pPr>
            <a:r>
              <a:rPr lang="en-US" sz="1800" dirty="0"/>
              <a:t>The Strategic Objectives are the overarching goals the Ministry seeks to achieve.  </a:t>
            </a:r>
          </a:p>
          <a:p>
            <a:pPr marL="0" indent="0" algn="ctr">
              <a:buNone/>
            </a:pPr>
            <a:endParaRPr lang="en-US" sz="1800" dirty="0"/>
          </a:p>
          <a:p>
            <a:pPr marL="0" indent="0" algn="just">
              <a:buNone/>
            </a:pPr>
            <a:r>
              <a:rPr lang="en-US" sz="1800" b="1" dirty="0"/>
              <a:t>The strategic objectives of the Ministry are</a:t>
            </a:r>
            <a:r>
              <a:rPr lang="en-US" sz="1800" b="1" dirty="0" smtClean="0"/>
              <a:t>:</a:t>
            </a:r>
          </a:p>
          <a:p>
            <a:pPr marL="0" indent="0" algn="just">
              <a:buNone/>
            </a:pPr>
            <a:endParaRPr lang="en-US" sz="1800" dirty="0"/>
          </a:p>
          <a:p>
            <a:pPr marL="285750" indent="-285750" algn="just"/>
            <a:r>
              <a:rPr lang="en-US" sz="1800" dirty="0" smtClean="0"/>
              <a:t>To </a:t>
            </a:r>
            <a:r>
              <a:rPr lang="en-US" sz="1800" dirty="0"/>
              <a:t>maximize the number of children who live in a safe, secure and healthy state care environment by </a:t>
            </a:r>
            <a:r>
              <a:rPr lang="en-US" sz="1800" dirty="0" smtClean="0"/>
              <a:t>2025.</a:t>
            </a:r>
            <a:endParaRPr lang="en-US" sz="1800" dirty="0"/>
          </a:p>
          <a:p>
            <a:pPr marL="285750" indent="-285750" algn="just"/>
            <a:endParaRPr lang="en-US" sz="1800" dirty="0"/>
          </a:p>
          <a:p>
            <a:pPr marL="285750" indent="-285750" algn="just"/>
            <a:r>
              <a:rPr lang="en-US" sz="1800" dirty="0" smtClean="0"/>
              <a:t>To </a:t>
            </a:r>
            <a:r>
              <a:rPr lang="en-US" sz="1800" dirty="0"/>
              <a:t>maximize access to all official records, provide information and digital literacy by </a:t>
            </a:r>
            <a:r>
              <a:rPr lang="en-US" sz="1800" dirty="0" smtClean="0"/>
              <a:t>2025.</a:t>
            </a:r>
            <a:endParaRPr lang="en-US" sz="1800" dirty="0"/>
          </a:p>
          <a:p>
            <a:pPr marL="285750" indent="-285750" algn="just"/>
            <a:endParaRPr lang="en-US" sz="1800" dirty="0"/>
          </a:p>
          <a:p>
            <a:pPr marL="285750" indent="-285750" algn="just"/>
            <a:r>
              <a:rPr lang="en-US" sz="1800" dirty="0" smtClean="0"/>
              <a:t>To </a:t>
            </a:r>
            <a:r>
              <a:rPr lang="en-US" sz="1800" dirty="0"/>
              <a:t>maximize the performance of all students by </a:t>
            </a:r>
            <a:r>
              <a:rPr lang="en-US" sz="1800" dirty="0" smtClean="0"/>
              <a:t>2025.</a:t>
            </a:r>
          </a:p>
          <a:p>
            <a:pPr marL="285750" indent="-285750" algn="just"/>
            <a:endParaRPr lang="en-US" sz="1800" dirty="0"/>
          </a:p>
          <a:p>
            <a:pPr marL="285750" indent="-285750" algn="just"/>
            <a:r>
              <a:rPr lang="en-US" sz="1800" dirty="0" smtClean="0"/>
              <a:t>To </a:t>
            </a:r>
            <a:r>
              <a:rPr lang="en-US" sz="1800" dirty="0"/>
              <a:t>maximize the percentage of all Jamaican educational </a:t>
            </a:r>
            <a:r>
              <a:rPr lang="en-US" sz="1800" dirty="0" err="1"/>
              <a:t>programmes</a:t>
            </a:r>
            <a:r>
              <a:rPr lang="en-US" sz="1800" dirty="0"/>
              <a:t> and institutions that meet prescribed standards of quality by </a:t>
            </a:r>
            <a:r>
              <a:rPr lang="en-US" sz="1800" dirty="0" smtClean="0"/>
              <a:t>2025.</a:t>
            </a:r>
            <a:endParaRPr lang="en-US" sz="1800" dirty="0"/>
          </a:p>
          <a:p>
            <a:pPr marL="285750" indent="-285750" algn="just"/>
            <a:endParaRPr lang="en-JM" sz="1800" dirty="0"/>
          </a:p>
        </p:txBody>
      </p:sp>
    </p:spTree>
    <p:extLst>
      <p:ext uri="{BB962C8B-B14F-4D97-AF65-F5344CB8AC3E}">
        <p14:creationId xmlns:p14="http://schemas.microsoft.com/office/powerpoint/2010/main" val="413623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81000"/>
            <a:ext cx="6781800" cy="838200"/>
          </a:xfrm>
        </p:spPr>
        <p:txBody>
          <a:bodyPr>
            <a:normAutofit/>
          </a:bodyPr>
          <a:lstStyle/>
          <a:p>
            <a:pPr algn="ctr"/>
            <a:r>
              <a:rPr lang="en-JM" sz="4000" dirty="0" smtClean="0"/>
              <a:t>Strategic Objectives</a:t>
            </a:r>
            <a:endParaRPr lang="en-JM" sz="4000" dirty="0"/>
          </a:p>
        </p:txBody>
      </p:sp>
      <p:sp>
        <p:nvSpPr>
          <p:cNvPr id="3" name="Content Placeholder 2"/>
          <p:cNvSpPr>
            <a:spLocks noGrp="1"/>
          </p:cNvSpPr>
          <p:nvPr>
            <p:ph idx="1"/>
          </p:nvPr>
        </p:nvSpPr>
        <p:spPr>
          <a:xfrm>
            <a:off x="152400" y="1828800"/>
            <a:ext cx="8763000" cy="4648200"/>
          </a:xfrm>
        </p:spPr>
        <p:txBody>
          <a:bodyPr>
            <a:normAutofit/>
          </a:bodyPr>
          <a:lstStyle/>
          <a:p>
            <a:pPr marL="0" indent="0" algn="ctr">
              <a:buNone/>
            </a:pPr>
            <a:r>
              <a:rPr lang="en-US" sz="1800" dirty="0"/>
              <a:t>The Strategic Objectives are the overarching goals the Ministry seeks to achieve.  </a:t>
            </a:r>
          </a:p>
          <a:p>
            <a:pPr marL="0" indent="0" algn="ctr">
              <a:buNone/>
            </a:pPr>
            <a:endParaRPr lang="en-US" sz="1800" dirty="0"/>
          </a:p>
          <a:p>
            <a:pPr marL="0" indent="0" algn="just">
              <a:buNone/>
            </a:pPr>
            <a:r>
              <a:rPr lang="en-US" sz="1800" b="1" dirty="0"/>
              <a:t>The strategic objectives of the Ministry are</a:t>
            </a:r>
            <a:r>
              <a:rPr lang="en-US" sz="1800" b="1" dirty="0" smtClean="0"/>
              <a:t>:</a:t>
            </a:r>
          </a:p>
          <a:p>
            <a:pPr marL="0" indent="0" algn="just">
              <a:buNone/>
            </a:pPr>
            <a:endParaRPr lang="en-US" sz="1800" dirty="0"/>
          </a:p>
          <a:p>
            <a:pPr marL="285750" indent="-285750" algn="just"/>
            <a:r>
              <a:rPr lang="en-US" sz="1800" dirty="0" smtClean="0"/>
              <a:t>To </a:t>
            </a:r>
            <a:r>
              <a:rPr lang="en-US" sz="1800" dirty="0"/>
              <a:t>ensure the efficient deployment of all financial and qualified human resources, safe and secure facilities, as well as equipment and other resources (technological among others) in the achievement of the Ministry’s goals by 2025. </a:t>
            </a:r>
            <a:endParaRPr lang="en-US" sz="1800" dirty="0" smtClean="0"/>
          </a:p>
          <a:p>
            <a:pPr marL="285750" indent="-285750" algn="just"/>
            <a:endParaRPr lang="en-US" sz="1800" dirty="0"/>
          </a:p>
          <a:p>
            <a:pPr marL="285750" indent="-285750" algn="just"/>
            <a:r>
              <a:rPr lang="en-US" sz="1800" dirty="0" smtClean="0"/>
              <a:t>To </a:t>
            </a:r>
            <a:r>
              <a:rPr lang="en-US" sz="1800" dirty="0"/>
              <a:t>increase compliance with all national and international standards, laws and regulations by </a:t>
            </a:r>
            <a:r>
              <a:rPr lang="en-US" sz="1800" dirty="0" smtClean="0"/>
              <a:t>2025.</a:t>
            </a:r>
            <a:endParaRPr lang="en-US" sz="1800" dirty="0"/>
          </a:p>
          <a:p>
            <a:pPr marL="285750" indent="-285750" algn="just"/>
            <a:endParaRPr lang="en-US" sz="1800" dirty="0"/>
          </a:p>
          <a:p>
            <a:pPr marL="285750" indent="-285750" algn="just"/>
            <a:endParaRPr lang="en-JM" sz="1800" dirty="0"/>
          </a:p>
        </p:txBody>
      </p:sp>
    </p:spTree>
    <p:extLst>
      <p:ext uri="{BB962C8B-B14F-4D97-AF65-F5344CB8AC3E}">
        <p14:creationId xmlns:p14="http://schemas.microsoft.com/office/powerpoint/2010/main" val="24357857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1352</TotalTime>
  <Words>699</Words>
  <Application>Microsoft Office PowerPoint</Application>
  <PresentationFormat>On-screen Show (4:3)</PresentationFormat>
  <Paragraphs>121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Georgia</vt:lpstr>
      <vt:lpstr>Trebuchet MS</vt:lpstr>
      <vt:lpstr>Wingdings 2</vt:lpstr>
      <vt:lpstr>Urban</vt:lpstr>
      <vt:lpstr>Overview of Ministry’s Planning Process  </vt:lpstr>
      <vt:lpstr>Strategic Overview</vt:lpstr>
      <vt:lpstr>The Link</vt:lpstr>
      <vt:lpstr>The Link</vt:lpstr>
      <vt:lpstr>PowerPoint Presentation</vt:lpstr>
      <vt:lpstr>Policy Priorities (Cental)</vt:lpstr>
      <vt:lpstr>Strategic Objectives</vt:lpstr>
      <vt:lpstr>Strategic Objectives</vt:lpstr>
      <vt:lpstr>Strategic Objectives</vt:lpstr>
      <vt:lpstr>Planning &amp; Reporting</vt:lpstr>
      <vt:lpstr>Going Forward</vt:lpstr>
      <vt:lpstr>Results Based Management </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Brown</dc:creator>
  <cp:lastModifiedBy>Nicole Brown</cp:lastModifiedBy>
  <cp:revision>90</cp:revision>
  <dcterms:created xsi:type="dcterms:W3CDTF">2018-08-13T14:52:22Z</dcterms:created>
  <dcterms:modified xsi:type="dcterms:W3CDTF">2020-11-19T20:56:26Z</dcterms:modified>
</cp:coreProperties>
</file>