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66" r:id="rId3"/>
    <p:sldId id="257" r:id="rId4"/>
    <p:sldId id="265" r:id="rId5"/>
    <p:sldId id="281" r:id="rId6"/>
    <p:sldId id="283" r:id="rId7"/>
    <p:sldId id="282" r:id="rId8"/>
    <p:sldId id="262" r:id="rId9"/>
    <p:sldId id="289" r:id="rId10"/>
    <p:sldId id="285" r:id="rId11"/>
    <p:sldId id="288" r:id="rId12"/>
    <p:sldId id="284" r:id="rId13"/>
    <p:sldId id="291" r:id="rId14"/>
    <p:sldId id="261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 varScale="1">
        <p:scale>
          <a:sx n="69" d="100"/>
          <a:sy n="69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C1B47-263F-4C1F-BCFA-CD651A64DD47}" type="datetimeFigureOut">
              <a:rPr lang="en-JM" smtClean="0"/>
              <a:t>19/11/2020</a:t>
            </a:fld>
            <a:endParaRPr lang="en-JM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M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FC790-968D-4DAD-8F58-39DC14065D36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86894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C790-968D-4DAD-8F58-39DC14065D36}" type="slidenum">
              <a:rPr lang="en-JM" smtClean="0"/>
              <a:t>3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795382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M" dirty="0" smtClean="0"/>
          </a:p>
          <a:p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C790-968D-4DAD-8F58-39DC14065D36}" type="slidenum">
              <a:rPr lang="en-JM" smtClean="0"/>
              <a:t>14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711332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C371FD-7776-4030-85DE-4492929C5D5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6DEAC9-767B-4A34-AF77-A8D8A45B1D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MOEYI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Budget  Unit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05200"/>
            <a:ext cx="8763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304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n-JM" dirty="0" smtClean="0"/>
          </a:p>
          <a:p>
            <a:pPr marL="109728" indent="0">
              <a:buNone/>
            </a:pPr>
            <a:r>
              <a:rPr lang="en-JM" dirty="0" smtClean="0"/>
              <a:t>What</a:t>
            </a:r>
          </a:p>
          <a:p>
            <a:pPr marL="109728" indent="0">
              <a:buNone/>
            </a:pPr>
            <a:r>
              <a:rPr lang="en-JM" dirty="0" smtClean="0"/>
              <a:t>             strategies and tasks that must be  </a:t>
            </a:r>
          </a:p>
          <a:p>
            <a:pPr marL="109728" indent="0">
              <a:buNone/>
            </a:pPr>
            <a:r>
              <a:rPr lang="en-JM" dirty="0"/>
              <a:t> </a:t>
            </a:r>
            <a:r>
              <a:rPr lang="en-JM" dirty="0" smtClean="0"/>
              <a:t>             undertaken </a:t>
            </a:r>
          </a:p>
          <a:p>
            <a:pPr marL="109728" indent="0">
              <a:buNone/>
            </a:pPr>
            <a:endParaRPr lang="en-JM" dirty="0"/>
          </a:p>
          <a:p>
            <a:pPr marL="109728" indent="0">
              <a:buNone/>
            </a:pPr>
            <a:r>
              <a:rPr lang="en-JM" dirty="0" smtClean="0"/>
              <a:t>Who </a:t>
            </a:r>
          </a:p>
          <a:p>
            <a:pPr marL="109728" indent="0">
              <a:buNone/>
            </a:pPr>
            <a:r>
              <a:rPr lang="en-JM" dirty="0"/>
              <a:t> </a:t>
            </a:r>
            <a:r>
              <a:rPr lang="en-JM" dirty="0" smtClean="0"/>
              <a:t>           persons who have responsibility for       </a:t>
            </a:r>
          </a:p>
          <a:p>
            <a:pPr marL="109728" indent="0">
              <a:buNone/>
            </a:pPr>
            <a:r>
              <a:rPr lang="en-JM" dirty="0"/>
              <a:t> </a:t>
            </a:r>
            <a:r>
              <a:rPr lang="en-JM" dirty="0" smtClean="0"/>
              <a:t>           each of the strategies/tasks</a:t>
            </a:r>
          </a:p>
          <a:p>
            <a:pPr marL="109728" indent="0">
              <a:buNone/>
            </a:pPr>
            <a:endParaRPr lang="en-JM" dirty="0"/>
          </a:p>
          <a:p>
            <a:pPr marL="109728" indent="0">
              <a:buNone/>
            </a:pPr>
            <a:r>
              <a:rPr lang="en-JM" dirty="0" smtClean="0"/>
              <a:t>When </a:t>
            </a:r>
          </a:p>
          <a:p>
            <a:pPr marL="109728" indent="0">
              <a:buNone/>
            </a:pPr>
            <a:r>
              <a:rPr lang="en-JM" dirty="0"/>
              <a:t> </a:t>
            </a:r>
            <a:r>
              <a:rPr lang="en-JM" dirty="0" smtClean="0"/>
              <a:t>           timelines in which strategies/tasks  </a:t>
            </a:r>
          </a:p>
          <a:p>
            <a:pPr marL="109728" indent="0">
              <a:buNone/>
            </a:pPr>
            <a:r>
              <a:rPr lang="en-JM" dirty="0"/>
              <a:t> </a:t>
            </a:r>
            <a:r>
              <a:rPr lang="en-JM" dirty="0" smtClean="0"/>
              <a:t>           must be completed</a:t>
            </a:r>
            <a:endParaRPr lang="en-JM" dirty="0"/>
          </a:p>
          <a:p>
            <a:pPr marL="109728" indent="0">
              <a:buNone/>
            </a:pPr>
            <a:endParaRPr lang="en-JM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Aligning Planning with ZBB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JM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>
              <a:buNone/>
            </a:pPr>
            <a:r>
              <a:rPr lang="en-JM" dirty="0" smtClean="0"/>
              <a:t>How much : </a:t>
            </a:r>
          </a:p>
          <a:p>
            <a:pPr marL="109728" indent="0">
              <a:buNone/>
            </a:pPr>
            <a:r>
              <a:rPr lang="en-JM" dirty="0" smtClean="0"/>
              <a:t>                  amount of financial resources           provided to complete  each strategy / task         </a:t>
            </a:r>
            <a:endParaRPr lang="en-JM" dirty="0"/>
          </a:p>
          <a:p>
            <a:pPr marL="109728" indent="0">
              <a:buNone/>
            </a:pPr>
            <a:endParaRPr lang="en-JM" dirty="0" smtClean="0"/>
          </a:p>
          <a:p>
            <a:pPr marL="109728" indent="0">
              <a:buNone/>
            </a:pPr>
            <a:endParaRPr lang="en-JM" dirty="0"/>
          </a:p>
          <a:p>
            <a:pPr marL="109728" indent="0">
              <a:buNone/>
            </a:pPr>
            <a:endParaRPr lang="en-JM" dirty="0" smtClean="0"/>
          </a:p>
          <a:p>
            <a:pPr marL="109728" indent="0">
              <a:buNone/>
            </a:pPr>
            <a:endParaRPr lang="en-JM" dirty="0"/>
          </a:p>
          <a:p>
            <a:endParaRPr lang="en-JM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JM" dirty="0" smtClean="0"/>
              <a:t>Aligning planning with ZBB (</a:t>
            </a:r>
            <a:r>
              <a:rPr lang="en-JM" dirty="0" err="1" smtClean="0"/>
              <a:t>contd</a:t>
            </a:r>
            <a:r>
              <a:rPr lang="en-JM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92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JM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JM" dirty="0" smtClean="0"/>
              <a:t>Does : require tight alignment with the planning process and the organisation’s priorities</a:t>
            </a:r>
          </a:p>
          <a:p>
            <a:pPr marL="109728" indent="0">
              <a:buNone/>
            </a:pPr>
            <a:endParaRPr lang="en-JM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JM" dirty="0" smtClean="0"/>
              <a:t>Does : require complete cost justifications during the budgeting period </a:t>
            </a:r>
          </a:p>
          <a:p>
            <a:pPr>
              <a:buFont typeface="Wingdings" panose="05000000000000000000" pitchFamily="2" charset="2"/>
              <a:buChar char="v"/>
            </a:pPr>
            <a:endParaRPr lang="en-JM" dirty="0"/>
          </a:p>
          <a:p>
            <a:pPr>
              <a:buFont typeface="Wingdings" panose="05000000000000000000" pitchFamily="2" charset="2"/>
              <a:buChar char="v"/>
            </a:pPr>
            <a:r>
              <a:rPr lang="en-JM" dirty="0" smtClean="0"/>
              <a:t>Does : link the justification of the priorities with cost to value (alternatives)</a:t>
            </a:r>
          </a:p>
          <a:p>
            <a:pPr marL="109728" indent="0">
              <a:buNone/>
            </a:pPr>
            <a:endParaRPr lang="en-JM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ZBB</a:t>
            </a:r>
            <a:r>
              <a:rPr lang="en-US" dirty="0"/>
              <a:t> </a:t>
            </a:r>
            <a:r>
              <a:rPr lang="en-US" dirty="0" smtClean="0"/>
              <a:t>Mindset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79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200" i="1" dirty="0" smtClean="0"/>
              <a:t>“Great things in business are never done by one person.  They are done by a </a:t>
            </a:r>
            <a:r>
              <a:rPr lang="en-US" sz="3200" b="1" dirty="0" smtClean="0"/>
              <a:t>team of people</a:t>
            </a:r>
            <a:r>
              <a:rPr lang="en-US" sz="3200" i="1" dirty="0" smtClean="0"/>
              <a:t>”</a:t>
            </a:r>
          </a:p>
          <a:p>
            <a:endParaRPr lang="en-US" sz="3200" i="1" dirty="0"/>
          </a:p>
          <a:p>
            <a:pPr marL="109728" indent="0">
              <a:buNone/>
            </a:pPr>
            <a:r>
              <a:rPr lang="en-US" sz="3200" i="1" dirty="0"/>
              <a:t> </a:t>
            </a:r>
            <a:r>
              <a:rPr lang="en-US" sz="3200" i="1" dirty="0" smtClean="0"/>
              <a:t>                                     </a:t>
            </a:r>
            <a:r>
              <a:rPr lang="en-US" sz="3200" b="1" i="1" dirty="0" smtClean="0"/>
              <a:t>   </a:t>
            </a:r>
            <a:r>
              <a:rPr lang="en-US" sz="1800" b="1" i="1" dirty="0" smtClean="0"/>
              <a:t>projectmanager.com </a:t>
            </a:r>
            <a:endParaRPr lang="en-US" sz="18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QUOTE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56232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2077244"/>
            <a:ext cx="762000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55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The Budget Unit  </a:t>
            </a:r>
            <a:r>
              <a:rPr lang="en-US" dirty="0"/>
              <a:t>provides </a:t>
            </a:r>
            <a:r>
              <a:rPr lang="en-US" dirty="0" smtClean="0"/>
              <a:t>Financial </a:t>
            </a:r>
            <a:r>
              <a:rPr lang="en-US" dirty="0"/>
              <a:t>and </a:t>
            </a:r>
            <a:r>
              <a:rPr lang="en-US" dirty="0" smtClean="0"/>
              <a:t>Accounting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to support the m</a:t>
            </a:r>
            <a:r>
              <a:rPr lang="en-US" dirty="0" smtClean="0"/>
              <a:t>inistry’s mandate through the preparation of the annual recurrent budget and annual cash flow.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2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Analyzed budgets received from agencies, institutions, schools and departmental heads in accordance with the ministry’s strategic and operational plan.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Budgets are then compiled in a single document in the Budget Preparation Management System (BPMS) and submit to the Ministry of Finance and the Public Service.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Responsibilities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8943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Budget Process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89916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6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JM" dirty="0" smtClean="0"/>
          </a:p>
          <a:p>
            <a:r>
              <a:rPr lang="en-JM" dirty="0" smtClean="0">
                <a:solidFill>
                  <a:srgbClr val="FF0000"/>
                </a:solidFill>
              </a:rPr>
              <a:t>Strategic Planning</a:t>
            </a:r>
          </a:p>
          <a:p>
            <a:endParaRPr lang="en-JM" dirty="0" smtClean="0"/>
          </a:p>
          <a:p>
            <a:r>
              <a:rPr lang="en-JM" dirty="0" smtClean="0"/>
              <a:t>Process of defining the organization strategy direction and  long term goals.</a:t>
            </a:r>
          </a:p>
          <a:p>
            <a:endParaRPr lang="en-JM" dirty="0" smtClean="0"/>
          </a:p>
          <a:p>
            <a:r>
              <a:rPr lang="en-JM" dirty="0" smtClean="0">
                <a:solidFill>
                  <a:srgbClr val="FF0000"/>
                </a:solidFill>
              </a:rPr>
              <a:t>Operational Planning </a:t>
            </a:r>
          </a:p>
          <a:p>
            <a:endParaRPr lang="en-JM" dirty="0"/>
          </a:p>
          <a:p>
            <a:r>
              <a:rPr lang="en-JM" dirty="0" smtClean="0"/>
              <a:t>Describes how the strategic plans will be achieved during a specified operational period.</a:t>
            </a:r>
          </a:p>
          <a:p>
            <a:endParaRPr lang="en-JM" dirty="0"/>
          </a:p>
          <a:p>
            <a:endParaRPr lang="en-JM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Types Of Planning 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07529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JM" dirty="0" smtClean="0"/>
          </a:p>
          <a:p>
            <a:r>
              <a:rPr lang="en-JM" dirty="0" smtClean="0"/>
              <a:t>The integrated financial cycle is :</a:t>
            </a:r>
          </a:p>
          <a:p>
            <a:pPr marL="109728" indent="0">
              <a:buNone/>
            </a:pPr>
            <a:r>
              <a:rPr lang="en-JM" dirty="0" smtClean="0"/>
              <a:t>     Policy</a:t>
            </a:r>
          </a:p>
          <a:p>
            <a:pPr marL="109728" indent="0">
              <a:buNone/>
            </a:pPr>
            <a:r>
              <a:rPr lang="en-JM" dirty="0"/>
              <a:t> </a:t>
            </a:r>
            <a:r>
              <a:rPr lang="en-JM" dirty="0" smtClean="0"/>
              <a:t>    Planning</a:t>
            </a:r>
          </a:p>
          <a:p>
            <a:pPr marL="109728" indent="0">
              <a:buNone/>
            </a:pPr>
            <a:r>
              <a:rPr lang="en-JM" dirty="0"/>
              <a:t> </a:t>
            </a:r>
            <a:r>
              <a:rPr lang="en-JM" dirty="0" smtClean="0"/>
              <a:t>    Budgeting</a:t>
            </a:r>
          </a:p>
          <a:p>
            <a:pPr marL="109728" indent="0">
              <a:buNone/>
            </a:pPr>
            <a:r>
              <a:rPr lang="en-JM" dirty="0"/>
              <a:t> </a:t>
            </a:r>
            <a:r>
              <a:rPr lang="en-JM" dirty="0" smtClean="0"/>
              <a:t>    Procurement</a:t>
            </a:r>
          </a:p>
          <a:p>
            <a:pPr marL="109728" indent="0">
              <a:buNone/>
            </a:pPr>
            <a:r>
              <a:rPr lang="en-JM" dirty="0"/>
              <a:t> </a:t>
            </a:r>
            <a:r>
              <a:rPr lang="en-JM" dirty="0" smtClean="0"/>
              <a:t>    Monitoring and Evaluation</a:t>
            </a:r>
          </a:p>
          <a:p>
            <a:pPr marL="109728" indent="0">
              <a:buNone/>
            </a:pPr>
            <a:endParaRPr lang="en-JM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GOJ Planning and Budget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8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M" dirty="0" smtClean="0"/>
          </a:p>
          <a:p>
            <a:r>
              <a:rPr lang="en-JM" dirty="0" smtClean="0"/>
              <a:t>Reduce Risk</a:t>
            </a:r>
          </a:p>
          <a:p>
            <a:r>
              <a:rPr lang="en-JM" dirty="0" smtClean="0"/>
              <a:t>Establish Priorities</a:t>
            </a:r>
          </a:p>
          <a:p>
            <a:r>
              <a:rPr lang="en-JM" dirty="0" smtClean="0"/>
              <a:t>Facilitates Coordination</a:t>
            </a:r>
          </a:p>
          <a:p>
            <a:r>
              <a:rPr lang="en-JM" dirty="0" smtClean="0"/>
              <a:t>Aids in the organisation to resources </a:t>
            </a:r>
          </a:p>
          <a:p>
            <a:r>
              <a:rPr lang="en-JM" dirty="0" smtClean="0"/>
              <a:t>Supports the evaluation of performance</a:t>
            </a:r>
          </a:p>
          <a:p>
            <a:endParaRPr lang="en-JM" dirty="0" smtClean="0"/>
          </a:p>
          <a:p>
            <a:r>
              <a:rPr lang="en-JM" dirty="0" smtClean="0"/>
              <a:t> </a:t>
            </a:r>
            <a:endParaRPr lang="en-JM" dirty="0"/>
          </a:p>
          <a:p>
            <a:endParaRPr lang="en-JM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Benefits of Planning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123173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JM" dirty="0"/>
          </a:p>
          <a:p>
            <a:pPr marL="109728" indent="0">
              <a:buNone/>
            </a:pPr>
            <a:r>
              <a:rPr lang="en-JM" dirty="0" smtClean="0"/>
              <a:t>Zero based budgeting is an approach that develops the budget from scratch ,or  from a “zero base” , by examining every cost and expenditure to ensure they are essential to the strategic goals and operational priorities, </a:t>
            </a:r>
          </a:p>
          <a:p>
            <a:pPr marL="109728" indent="0">
              <a:buNone/>
            </a:pPr>
            <a:r>
              <a:rPr lang="en-JM" dirty="0" smtClean="0"/>
              <a:t>without regard to the prior years’ activities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What is Zero – Base Budgeting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1940" y="1676400"/>
            <a:ext cx="8229600" cy="5181600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en-JM" sz="8000" dirty="0" smtClean="0"/>
          </a:p>
          <a:p>
            <a:pPr marL="109728" indent="0">
              <a:buNone/>
            </a:pPr>
            <a:endParaRPr lang="en-JM" sz="8000" dirty="0"/>
          </a:p>
          <a:p>
            <a:pPr marL="109728" indent="0">
              <a:buNone/>
            </a:pPr>
            <a:endParaRPr lang="en-JM" sz="8000" dirty="0" smtClean="0"/>
          </a:p>
          <a:p>
            <a:pPr marL="109728" indent="0">
              <a:lnSpc>
                <a:spcPct val="220000"/>
              </a:lnSpc>
              <a:buNone/>
            </a:pPr>
            <a:r>
              <a:rPr lang="en-JM" sz="8000" dirty="0" smtClean="0"/>
              <a:t>In practice ZBB is more than simply a budgeting process. ZBB is a management tool that effectively links the planning, Budgeting and contro</a:t>
            </a:r>
            <a:r>
              <a:rPr lang="en-JM" sz="8000" dirty="0"/>
              <a:t>l</a:t>
            </a:r>
            <a:r>
              <a:rPr lang="en-JM" sz="8000" dirty="0" smtClean="0"/>
              <a:t> process to produce meaningful operational plans and monitoring procedures.</a:t>
            </a:r>
          </a:p>
          <a:p>
            <a:pPr marL="109728" indent="0">
              <a:buNone/>
            </a:pPr>
            <a:endParaRPr lang="en-JM" sz="8000" dirty="0"/>
          </a:p>
          <a:p>
            <a:pPr marL="109728" indent="0">
              <a:buNone/>
            </a:pPr>
            <a:endParaRPr lang="en-JM" sz="8000" dirty="0" smtClean="0"/>
          </a:p>
          <a:p>
            <a:endParaRPr lang="en-JM" sz="10800" dirty="0"/>
          </a:p>
          <a:p>
            <a:endParaRPr lang="en-JM" dirty="0" smtClean="0"/>
          </a:p>
          <a:p>
            <a:endParaRPr lang="en-JM" dirty="0" smtClean="0"/>
          </a:p>
          <a:p>
            <a:endParaRPr lang="en-JM" dirty="0"/>
          </a:p>
          <a:p>
            <a:endParaRPr lang="en-JM" dirty="0" smtClean="0"/>
          </a:p>
          <a:p>
            <a:pPr marL="109728" indent="0">
              <a:buNone/>
            </a:pPr>
            <a:r>
              <a:rPr lang="en-JM" dirty="0"/>
              <a:t> </a:t>
            </a:r>
            <a:endParaRPr lang="en-JM" dirty="0" smtClean="0"/>
          </a:p>
          <a:p>
            <a:endParaRPr lang="en-JM" dirty="0"/>
          </a:p>
          <a:p>
            <a:endParaRPr lang="en-JM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51619"/>
            <a:ext cx="8229600" cy="1935162"/>
          </a:xfrm>
        </p:spPr>
        <p:txBody>
          <a:bodyPr>
            <a:normAutofit fontScale="90000"/>
          </a:bodyPr>
          <a:lstStyle/>
          <a:p>
            <a:pPr algn="ctr"/>
            <a:r>
              <a:rPr lang="en-JM" dirty="0" smtClean="0"/>
              <a:t>Implementing Zero Based Budgeting</a:t>
            </a:r>
            <a:br>
              <a:rPr lang="en-JM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52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983</TotalTime>
  <Words>377</Words>
  <Application>Microsoft Office PowerPoint</Application>
  <PresentationFormat>On-screen Show (4:3)</PresentationFormat>
  <Paragraphs>100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MOEYI Budget  Unit</vt:lpstr>
      <vt:lpstr> Overview</vt:lpstr>
      <vt:lpstr>Responsibilities</vt:lpstr>
      <vt:lpstr>Budget Process</vt:lpstr>
      <vt:lpstr>Types Of Planning </vt:lpstr>
      <vt:lpstr>GOJ Planning and Budget Cycle</vt:lpstr>
      <vt:lpstr>Benefits of Planning</vt:lpstr>
      <vt:lpstr>What is Zero – Base Budgeting ?</vt:lpstr>
      <vt:lpstr>Implementing Zero Based Budgeting </vt:lpstr>
      <vt:lpstr>Aligning Planning with ZBB</vt:lpstr>
      <vt:lpstr>Aligning planning with ZBB (contd)</vt:lpstr>
      <vt:lpstr>ZBB Mindset</vt:lpstr>
      <vt:lpstr>QUOTE</vt:lpstr>
      <vt:lpstr>PowerPoint Presentation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DIVISION</dc:title>
  <dc:creator>Courtney Thompson</dc:creator>
  <cp:lastModifiedBy>Nicole Brown</cp:lastModifiedBy>
  <cp:revision>74</cp:revision>
  <cp:lastPrinted>2020-10-23T19:10:02Z</cp:lastPrinted>
  <dcterms:created xsi:type="dcterms:W3CDTF">2017-03-27T18:56:46Z</dcterms:created>
  <dcterms:modified xsi:type="dcterms:W3CDTF">2020-11-19T21:04:56Z</dcterms:modified>
</cp:coreProperties>
</file>