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61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9A83E-240E-F0EB-1E31-F56881BE80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83C28B-DA73-29A1-658B-0881668431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J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40AE6A-8EEA-5787-DF18-79D52F68E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59953-364B-46F6-826F-0D88C27FB8A1}" type="datetimeFigureOut">
              <a:rPr lang="en-JM" smtClean="0"/>
              <a:t>8/11/2023</a:t>
            </a:fld>
            <a:endParaRPr lang="en-J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C17C9B-1ED6-24C8-2254-10A17018D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7F56CD-5DD0-81C1-AF58-B3A7338F4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9BABC-0204-4F15-86FF-E4C4AB0C01D7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582331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A0D10-3B5E-5518-E248-9EF2C8FB0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BC713A-DFFD-C040-C55F-A2A1639611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35988-BC94-118B-49BF-3534E116E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59953-364B-46F6-826F-0D88C27FB8A1}" type="datetimeFigureOut">
              <a:rPr lang="en-JM" smtClean="0"/>
              <a:t>8/11/2023</a:t>
            </a:fld>
            <a:endParaRPr lang="en-J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93C80A-344E-A3A5-24FE-4B978E1EC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E5AA5B-EB04-E35D-E79C-D64C7C385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9BABC-0204-4F15-86FF-E4C4AB0C01D7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361468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D2C189-0553-F9AD-7074-AD21DF241C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FA0AF9-DCE2-E48D-95B8-03B5EAE3EA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7A8C5-A23B-EE17-C0F4-299C04BC6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59953-364B-46F6-826F-0D88C27FB8A1}" type="datetimeFigureOut">
              <a:rPr lang="en-JM" smtClean="0"/>
              <a:t>8/11/2023</a:t>
            </a:fld>
            <a:endParaRPr lang="en-J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585523-FBD7-9D6A-43D4-A54A7AF56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CD2846-246B-024C-392F-FA463EB39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9BABC-0204-4F15-86FF-E4C4AB0C01D7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079398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9CC3C-64C4-4DAD-7D5C-C3C8F4D42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156DA-77A4-1E0C-7A82-C80BFC292A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CD4185-5C3C-B5EB-ED1F-E478BFD2A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59953-364B-46F6-826F-0D88C27FB8A1}" type="datetimeFigureOut">
              <a:rPr lang="en-JM" smtClean="0"/>
              <a:t>8/11/2023</a:t>
            </a:fld>
            <a:endParaRPr lang="en-J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CCD748-29AD-1E57-5AA0-BAC4FA87B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7CCE8-DF51-23DA-289E-8F8E3FEAB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9BABC-0204-4F15-86FF-E4C4AB0C01D7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071610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7A081-182C-C593-6A07-61909C9E4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D76E70-8255-4F2C-4ECB-46BA2B1D3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D54CA4-611C-E827-2A2D-A9CA6A314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59953-364B-46F6-826F-0D88C27FB8A1}" type="datetimeFigureOut">
              <a:rPr lang="en-JM" smtClean="0"/>
              <a:t>8/11/2023</a:t>
            </a:fld>
            <a:endParaRPr lang="en-J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D330CA-5AD0-0648-63FB-EDDE4BB1B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A1BFF3-D937-2E95-7FD5-AC3A84FB5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9BABC-0204-4F15-86FF-E4C4AB0C01D7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61814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855E4-57EA-0FB5-431B-5D77B2B8B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FFFD0-9093-AF0E-6648-CBA8715759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5E7A76-6CE9-B6E0-6F37-88F2506114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8F9593-5666-ACAB-F41E-A0139A840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59953-364B-46F6-826F-0D88C27FB8A1}" type="datetimeFigureOut">
              <a:rPr lang="en-JM" smtClean="0"/>
              <a:t>8/11/2023</a:t>
            </a:fld>
            <a:endParaRPr lang="en-JM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FF361D-5F23-38AF-7FF3-F969A1A39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96B388-AAFD-B9C1-3264-9B4C939EA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9BABC-0204-4F15-86FF-E4C4AB0C01D7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917257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8BCF4-3DCA-B4E4-3ACC-B4F56D7B2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D7BA51-A457-4405-4D36-2E1040FCBB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C58BC8-DDF5-657C-5BA6-74F7D10B2C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0EA80C-59A4-32AC-F870-80A00CFFDF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4451F8-2456-49C4-F29C-472929B054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DBEB1A-5E97-5132-9F43-EDE7914E8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59953-364B-46F6-826F-0D88C27FB8A1}" type="datetimeFigureOut">
              <a:rPr lang="en-JM" smtClean="0"/>
              <a:t>8/11/2023</a:t>
            </a:fld>
            <a:endParaRPr lang="en-JM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622311-0180-D444-9507-9FF67BDCD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35E3D4-526C-55C0-CDD4-EF386A91A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9BABC-0204-4F15-86FF-E4C4AB0C01D7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579210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4DD1B-6A23-1E0F-63F7-987579052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F77C85-611A-0AAB-2EC4-97CE38C3C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59953-364B-46F6-826F-0D88C27FB8A1}" type="datetimeFigureOut">
              <a:rPr lang="en-JM" smtClean="0"/>
              <a:t>8/11/2023</a:t>
            </a:fld>
            <a:endParaRPr lang="en-JM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B3FBD9-180A-F0BF-F626-D5695A3BF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E4D4F2-659C-E6F0-C8FE-B30FB3847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9BABC-0204-4F15-86FF-E4C4AB0C01D7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528226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35B76E-C619-F23C-A393-7262CA6BF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59953-364B-46F6-826F-0D88C27FB8A1}" type="datetimeFigureOut">
              <a:rPr lang="en-JM" smtClean="0"/>
              <a:t>8/11/2023</a:t>
            </a:fld>
            <a:endParaRPr lang="en-JM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0A34E0-A578-164D-41C4-8C98681BA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C96297-15C0-C4FB-A406-2A05846CC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9BABC-0204-4F15-86FF-E4C4AB0C01D7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810439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B499F-D1A9-8C82-C33A-81855F440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74D18-F866-32A2-A2EA-75D6A7388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463DB8-810E-6927-E0D0-F133452DB0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A4BC27-216A-CEA0-965C-3C7044C5E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59953-364B-46F6-826F-0D88C27FB8A1}" type="datetimeFigureOut">
              <a:rPr lang="en-JM" smtClean="0"/>
              <a:t>8/11/2023</a:t>
            </a:fld>
            <a:endParaRPr lang="en-JM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1806D0-160A-E61B-0127-CA99A3D63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443F1B-B1C2-B536-739F-9EAF8BF08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9BABC-0204-4F15-86FF-E4C4AB0C01D7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60206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E3DBA-0AEB-B565-6E61-E2F4BECB6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DE4D34-1BA3-06C1-6B41-9766C11922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JM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DA223C-4C89-8103-A255-9AA39F471F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6581D1-A15C-1044-5396-F6EDD6545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59953-364B-46F6-826F-0D88C27FB8A1}" type="datetimeFigureOut">
              <a:rPr lang="en-JM" smtClean="0"/>
              <a:t>8/11/2023</a:t>
            </a:fld>
            <a:endParaRPr lang="en-JM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3B69DA-18F3-FC4C-2C7D-6CF67AB73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76388F-96EB-4970-0A19-B233FE7B0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9BABC-0204-4F15-86FF-E4C4AB0C01D7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58877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B4C4D3-D48D-750E-3502-BC612BED2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1EEE56-A026-515E-0DB1-A377E3EA8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47E121-A277-95D0-6BE0-D6D71B4745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59953-364B-46F6-826F-0D88C27FB8A1}" type="datetimeFigureOut">
              <a:rPr lang="en-JM" smtClean="0"/>
              <a:t>8/11/2023</a:t>
            </a:fld>
            <a:endParaRPr lang="en-J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C24052-D908-8D46-E107-AFB37052C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J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66F32-4B6B-C014-ABA6-EA53DCD397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9BABC-0204-4F15-86FF-E4C4AB0C01D7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847256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DDECA-EF9E-2A52-CA17-956D98449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42671"/>
            <a:ext cx="10515600" cy="941003"/>
          </a:xfrm>
        </p:spPr>
        <p:txBody>
          <a:bodyPr/>
          <a:lstStyle/>
          <a:p>
            <a:pPr algn="ctr"/>
            <a:r>
              <a:rPr lang="en-US" b="1" dirty="0"/>
              <a:t>Results Based Strategic Planning</a:t>
            </a:r>
            <a:endParaRPr lang="en-JM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5528DC-817B-8A47-E377-3E9FB3E129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921632"/>
            <a:ext cx="5157787" cy="823912"/>
          </a:xfrm>
        </p:spPr>
        <p:txBody>
          <a:bodyPr/>
          <a:lstStyle/>
          <a:p>
            <a:pPr algn="ctr"/>
            <a:r>
              <a:rPr lang="en-US" u="sng" dirty="0"/>
              <a:t>Strategic and Operational Plans</a:t>
            </a:r>
            <a:endParaRPr lang="en-JM" u="sng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4A9621-8ED6-5FB5-F44D-B6E3C9546F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7603" y="921632"/>
            <a:ext cx="5183188" cy="823912"/>
          </a:xfrm>
        </p:spPr>
        <p:txBody>
          <a:bodyPr/>
          <a:lstStyle/>
          <a:p>
            <a:pPr algn="ctr"/>
            <a:r>
              <a:rPr lang="en-US" u="sng" dirty="0"/>
              <a:t>Strategic Planning Framework</a:t>
            </a:r>
            <a:endParaRPr lang="en-JM" u="sng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149FDF-8596-FCD9-3188-0D75310E12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604"/>
          <a:stretch/>
        </p:blipFill>
        <p:spPr>
          <a:xfrm>
            <a:off x="1357435" y="2158294"/>
            <a:ext cx="3987800" cy="36845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D1AEAE-CAC0-2A21-D911-5E7EBE89C1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6767" y="1863719"/>
            <a:ext cx="4175978" cy="44112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C8251B9-AAA1-B0AF-28E2-CF53D80F33C7}"/>
              </a:ext>
            </a:extLst>
          </p:cNvPr>
          <p:cNvSpPr txBox="1"/>
          <p:nvPr/>
        </p:nvSpPr>
        <p:spPr>
          <a:xfrm>
            <a:off x="436228" y="6274964"/>
            <a:ext cx="11755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 is important to distinguish between Strategic Planning and Planning Processes and a Strategic Planning Framework.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109123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2EA0B-651D-A148-7E90-7412FB966E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96348"/>
            <a:ext cx="9144000" cy="350002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 </a:t>
            </a:r>
            <a:r>
              <a:rPr lang="en-US" sz="4400" b="1" dirty="0"/>
              <a:t>Re-Sensitization of the </a:t>
            </a:r>
            <a:br>
              <a:rPr lang="en-US" sz="4400" b="1" dirty="0"/>
            </a:br>
            <a:r>
              <a:rPr lang="en-US" sz="4400" b="1" dirty="0"/>
              <a:t>Corporate Planners Network (CPN)</a:t>
            </a:r>
            <a:br>
              <a:rPr lang="en-US" sz="4400" b="1" dirty="0"/>
            </a:br>
            <a:r>
              <a:rPr lang="en-US" sz="4400" b="1" dirty="0"/>
              <a:t>Ministry of Education</a:t>
            </a:r>
            <a:br>
              <a:rPr lang="en-US" sz="4400" b="1" dirty="0"/>
            </a:br>
            <a:r>
              <a:rPr lang="en-US" sz="4400" b="1" dirty="0"/>
              <a:t/>
            </a:r>
            <a:br>
              <a:rPr lang="en-US" sz="4400" b="1" dirty="0"/>
            </a:br>
            <a:r>
              <a:rPr lang="en-US" sz="4400" b="1" dirty="0"/>
              <a:t>"Steps to Build and Maintain a Results-Based Strategic/Operational Plan &amp; Framework". </a:t>
            </a:r>
            <a:endParaRPr lang="en-JM" sz="44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F93FD2-9E5B-8EBD-8E8E-CF059264F4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76682"/>
            <a:ext cx="9144000" cy="1655762"/>
          </a:xfrm>
        </p:spPr>
        <p:txBody>
          <a:bodyPr/>
          <a:lstStyle/>
          <a:p>
            <a:pPr algn="r"/>
            <a:r>
              <a:rPr lang="en-US" dirty="0"/>
              <a:t>Presented by: Craig F Barham, PhD</a:t>
            </a:r>
          </a:p>
          <a:p>
            <a:pPr algn="r"/>
            <a:r>
              <a:rPr lang="en-US" dirty="0"/>
              <a:t>30 October, 2023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2902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EE315ED-7AE7-6293-B43F-DC3A6CC578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812" y="196173"/>
            <a:ext cx="10763140" cy="638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230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6E1BE42-3327-ABFA-50D1-2FC374FC19D1}"/>
              </a:ext>
            </a:extLst>
          </p:cNvPr>
          <p:cNvSpPr/>
          <p:nvPr/>
        </p:nvSpPr>
        <p:spPr>
          <a:xfrm>
            <a:off x="9853126" y="1352939"/>
            <a:ext cx="2183363" cy="11010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Strategic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Review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Evaluation</a:t>
            </a:r>
            <a:endParaRPr lang="en-JM" dirty="0">
              <a:solidFill>
                <a:schemeClr val="tx1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252D1A2-0F5D-4CCA-BC1C-0CACE9159AD1}"/>
              </a:ext>
            </a:extLst>
          </p:cNvPr>
          <p:cNvSpPr/>
          <p:nvPr/>
        </p:nvSpPr>
        <p:spPr>
          <a:xfrm>
            <a:off x="9853127" y="5099394"/>
            <a:ext cx="2183363" cy="11010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Operational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Implementation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Monitoring</a:t>
            </a:r>
            <a:endParaRPr lang="en-JM" dirty="0">
              <a:solidFill>
                <a:schemeClr val="tx1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F6B65DC-D42D-2F15-4BEA-DE4E2F18C7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336" y="0"/>
            <a:ext cx="9062357" cy="6796768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4EF4199-E90C-5129-57EA-A70F34A3138D}"/>
              </a:ext>
            </a:extLst>
          </p:cNvPr>
          <p:cNvCxnSpPr>
            <a:cxnSpLocks/>
          </p:cNvCxnSpPr>
          <p:nvPr/>
        </p:nvCxnSpPr>
        <p:spPr>
          <a:xfrm flipH="1" flipV="1">
            <a:off x="7940351" y="4404049"/>
            <a:ext cx="1912775" cy="130089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85ED290-549A-9CD3-31D5-4CEA39E20491}"/>
              </a:ext>
            </a:extLst>
          </p:cNvPr>
          <p:cNvCxnSpPr>
            <a:cxnSpLocks/>
            <a:stCxn id="3" idx="1"/>
          </p:cNvCxnSpPr>
          <p:nvPr/>
        </p:nvCxnSpPr>
        <p:spPr>
          <a:xfrm flipH="1">
            <a:off x="6820250" y="1903445"/>
            <a:ext cx="3032876" cy="80619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B6DB97E-B570-DDFE-8838-E843DFCD02C9}"/>
              </a:ext>
            </a:extLst>
          </p:cNvPr>
          <p:cNvCxnSpPr>
            <a:cxnSpLocks/>
          </p:cNvCxnSpPr>
          <p:nvPr/>
        </p:nvCxnSpPr>
        <p:spPr>
          <a:xfrm flipH="1">
            <a:off x="9236279" y="1903445"/>
            <a:ext cx="616846" cy="68001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642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4F788-8987-AC89-8A9D-DC8B5D9F7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8419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Building and Sustaining a </a:t>
            </a:r>
            <a:br>
              <a:rPr lang="en-US" b="1" dirty="0"/>
            </a:br>
            <a:r>
              <a:rPr lang="en-US" b="1" dirty="0"/>
              <a:t>Strategic Planning Framework</a:t>
            </a:r>
            <a:endParaRPr lang="en-JM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D5A08-708D-EE42-85AD-BD11A4358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3982"/>
            <a:ext cx="10515600" cy="5255599"/>
          </a:xfrm>
        </p:spPr>
        <p:txBody>
          <a:bodyPr>
            <a:normAutofit/>
          </a:bodyPr>
          <a:lstStyle/>
          <a:p>
            <a:r>
              <a:rPr lang="en-US" dirty="0"/>
              <a:t>Build a </a:t>
            </a:r>
            <a:r>
              <a:rPr lang="en-US" u="sng" dirty="0"/>
              <a:t>Culture</a:t>
            </a:r>
            <a:r>
              <a:rPr lang="en-US" dirty="0"/>
              <a:t> that is aligned with performance management.</a:t>
            </a:r>
          </a:p>
          <a:p>
            <a:r>
              <a:rPr lang="en-US" dirty="0"/>
              <a:t>Create </a:t>
            </a:r>
            <a:r>
              <a:rPr lang="en-US" u="sng" dirty="0"/>
              <a:t>Demand</a:t>
            </a:r>
            <a:r>
              <a:rPr lang="en-US" dirty="0"/>
              <a:t> for information/evidence to support decision making.</a:t>
            </a:r>
          </a:p>
          <a:p>
            <a:r>
              <a:rPr lang="en-US" dirty="0"/>
              <a:t>Set clear Roles, Responsibilities and Expectations among stakeholders.</a:t>
            </a:r>
          </a:p>
          <a:p>
            <a:r>
              <a:rPr lang="en-US" dirty="0"/>
              <a:t>Build technical </a:t>
            </a:r>
            <a:r>
              <a:rPr lang="en-US" u="sng" dirty="0"/>
              <a:t>Capacity</a:t>
            </a:r>
            <a:r>
              <a:rPr lang="en-US" dirty="0"/>
              <a:t> to produce trustworthy and credible information to establish baselines and develop targets and indicators.</a:t>
            </a:r>
          </a:p>
          <a:p>
            <a:r>
              <a:rPr lang="en-US" dirty="0"/>
              <a:t>Build </a:t>
            </a:r>
            <a:r>
              <a:rPr lang="en-US" u="sng" dirty="0"/>
              <a:t>Governance</a:t>
            </a:r>
            <a:r>
              <a:rPr lang="en-US" dirty="0"/>
              <a:t> framework to ensure transparency and accountability.</a:t>
            </a:r>
          </a:p>
          <a:p>
            <a:r>
              <a:rPr lang="en-US" dirty="0"/>
              <a:t>Build general </a:t>
            </a:r>
            <a:r>
              <a:rPr lang="en-US" u="sng" dirty="0"/>
              <a:t>Capacity</a:t>
            </a:r>
            <a:r>
              <a:rPr lang="en-US" dirty="0"/>
              <a:t> to understand the planning process and use the information to make better decisions. </a:t>
            </a:r>
          </a:p>
          <a:p>
            <a:r>
              <a:rPr lang="en-US" dirty="0"/>
              <a:t>Sustain with the correct </a:t>
            </a:r>
            <a:r>
              <a:rPr lang="en-US" u="sng" dirty="0"/>
              <a:t>Incentives</a:t>
            </a:r>
            <a:r>
              <a:rPr lang="en-US" dirty="0"/>
              <a:t>. 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142888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4F788-8987-AC89-8A9D-DC8B5D9F7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8419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Building and Sustaining a </a:t>
            </a:r>
            <a:br>
              <a:rPr lang="en-US" b="1" dirty="0"/>
            </a:br>
            <a:r>
              <a:rPr lang="en-US" b="1" dirty="0"/>
              <a:t>Strategic Planning Framework</a:t>
            </a:r>
            <a:endParaRPr lang="en-JM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D5A08-708D-EE42-85AD-BD11A4358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3982"/>
            <a:ext cx="10515600" cy="5255599"/>
          </a:xfrm>
        </p:spPr>
        <p:txBody>
          <a:bodyPr>
            <a:normAutofit/>
          </a:bodyPr>
          <a:lstStyle/>
          <a:p>
            <a:r>
              <a:rPr lang="en-US" dirty="0"/>
              <a:t>The IRBM system is made up of 5 key components. </a:t>
            </a:r>
          </a:p>
          <a:p>
            <a:r>
              <a:rPr lang="en-US" dirty="0"/>
              <a:t>There are 2 primary components and 3 complementary components. </a:t>
            </a:r>
          </a:p>
          <a:p>
            <a:r>
              <a:rPr lang="en-US" dirty="0"/>
              <a:t>The primary components are:</a:t>
            </a:r>
          </a:p>
          <a:p>
            <a:pPr lvl="1"/>
            <a:r>
              <a:rPr lang="en-US" dirty="0"/>
              <a:t>Results Based Budgeting System (RBB), and</a:t>
            </a:r>
          </a:p>
          <a:p>
            <a:pPr lvl="1"/>
            <a:r>
              <a:rPr lang="en-US" dirty="0"/>
              <a:t>Results Based Personnel Performance System (PPS)</a:t>
            </a:r>
          </a:p>
          <a:p>
            <a:r>
              <a:rPr lang="en-US" dirty="0"/>
              <a:t>While the 3 complementary components are:</a:t>
            </a:r>
          </a:p>
          <a:p>
            <a:pPr lvl="1"/>
            <a:r>
              <a:rPr lang="en-US" dirty="0"/>
              <a:t>Results Based Management Information System (MIS),</a:t>
            </a:r>
          </a:p>
          <a:p>
            <a:pPr lvl="1"/>
            <a:r>
              <a:rPr lang="en-US" dirty="0"/>
              <a:t>Results Based Monitoring and Evaluation Framework (M&amp;E).</a:t>
            </a:r>
          </a:p>
          <a:p>
            <a:pPr lvl="1"/>
            <a:r>
              <a:rPr lang="en-US" dirty="0"/>
              <a:t>E-Government (EG) system. </a:t>
            </a:r>
          </a:p>
        </p:txBody>
      </p:sp>
    </p:spTree>
    <p:extLst>
      <p:ext uri="{BB962C8B-B14F-4D97-AF65-F5344CB8AC3E}">
        <p14:creationId xmlns:p14="http://schemas.microsoft.com/office/powerpoint/2010/main" val="45512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2995</TotalTime>
  <Words>211</Words>
  <Application>Microsoft Office PowerPoint</Application>
  <PresentationFormat>Widescreen</PresentationFormat>
  <Paragraphs>31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Results Based Strategic Planning</vt:lpstr>
      <vt:lpstr> Re-Sensitization of the  Corporate Planners Network (CPN) Ministry of Education  "Steps to Build and Maintain a Results-Based Strategic/Operational Plan &amp; Framework". </vt:lpstr>
      <vt:lpstr>PowerPoint Presentation</vt:lpstr>
      <vt:lpstr>PowerPoint Presentation</vt:lpstr>
      <vt:lpstr>Building and Sustaining a  Strategic Planning Framework</vt:lpstr>
      <vt:lpstr>Building and Sustaining a  Strategic Planning Framework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Results Based Strategic Planning</dc:title>
  <dc:creator>Craig Barham</dc:creator>
  <cp:lastModifiedBy>Anya Bernard</cp:lastModifiedBy>
  <cp:revision>3</cp:revision>
  <dcterms:created xsi:type="dcterms:W3CDTF">2023-10-31T17:40:02Z</dcterms:created>
  <dcterms:modified xsi:type="dcterms:W3CDTF">2023-11-08T20:38:55Z</dcterms:modified>
</cp:coreProperties>
</file>